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4"/>
  </p:notesMasterIdLst>
  <p:sldIdLst>
    <p:sldId id="276" r:id="rId2"/>
    <p:sldId id="322" r:id="rId3"/>
    <p:sldId id="323" r:id="rId4"/>
    <p:sldId id="324" r:id="rId5"/>
    <p:sldId id="325" r:id="rId6"/>
    <p:sldId id="288" r:id="rId7"/>
    <p:sldId id="334" r:id="rId8"/>
    <p:sldId id="290" r:id="rId9"/>
    <p:sldId id="326" r:id="rId10"/>
    <p:sldId id="327" r:id="rId11"/>
    <p:sldId id="328" r:id="rId12"/>
    <p:sldId id="329" r:id="rId13"/>
    <p:sldId id="314" r:id="rId14"/>
    <p:sldId id="297" r:id="rId15"/>
    <p:sldId id="330" r:id="rId16"/>
    <p:sldId id="299" r:id="rId17"/>
    <p:sldId id="318" r:id="rId18"/>
    <p:sldId id="301" r:id="rId19"/>
    <p:sldId id="332" r:id="rId20"/>
    <p:sldId id="333" r:id="rId21"/>
    <p:sldId id="303" r:id="rId22"/>
    <p:sldId id="304" r:id="rId23"/>
  </p:sldIdLst>
  <p:sldSz cx="9144000" cy="6858000" type="screen4x3"/>
  <p:notesSz cx="6858000" cy="9144000"/>
  <p:defaultTextStyle>
    <a:defPPr>
      <a:defRPr lang="en-US"/>
    </a:defPPr>
    <a:lvl1pPr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1pPr>
    <a:lvl2pPr marL="4572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2pPr>
    <a:lvl3pPr marL="9144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3pPr>
    <a:lvl4pPr marL="13716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4pPr>
    <a:lvl5pPr marL="18288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3333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2904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7135FA-174F-4E2E-A27E-BD8774600711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15A4D7C-CC7B-4482-AABE-BBA414A7F37B}">
      <dgm:prSet custT="1"/>
      <dgm:spPr/>
      <dgm:t>
        <a:bodyPr/>
        <a:lstStyle/>
        <a:p>
          <a:pPr rtl="0"/>
          <a:r>
            <a:rPr lang="en-US" sz="1600" b="1" dirty="0" smtClean="0"/>
            <a:t>1. Explain the role of career information and technological resources in career planning.</a:t>
          </a:r>
          <a:endParaRPr lang="en-US" sz="1600" b="1" dirty="0"/>
        </a:p>
      </dgm:t>
    </dgm:pt>
    <dgm:pt modelId="{A842C957-140A-4F06-A0FD-7BE6ADE1464C}" type="parTrans" cxnId="{85B59764-574E-487C-9F27-23CE9A340D21}">
      <dgm:prSet/>
      <dgm:spPr/>
      <dgm:t>
        <a:bodyPr/>
        <a:lstStyle/>
        <a:p>
          <a:endParaRPr lang="en-US"/>
        </a:p>
      </dgm:t>
    </dgm:pt>
    <dgm:pt modelId="{8BA6E8AA-7FF2-428F-8E02-63B784B6101B}" type="sibTrans" cxnId="{85B59764-574E-487C-9F27-23CE9A340D21}">
      <dgm:prSet/>
      <dgm:spPr/>
      <dgm:t>
        <a:bodyPr/>
        <a:lstStyle/>
        <a:p>
          <a:endParaRPr lang="en-US"/>
        </a:p>
      </dgm:t>
    </dgm:pt>
    <dgm:pt modelId="{9B3FEA76-AFF6-44DC-816D-A821E8940E5E}">
      <dgm:prSet custT="1"/>
      <dgm:spPr/>
      <dgm:t>
        <a:bodyPr/>
        <a:lstStyle/>
        <a:p>
          <a:pPr rtl="0"/>
          <a:r>
            <a:rPr lang="en-US" sz="1600" b="1" dirty="0" smtClean="0"/>
            <a:t>2. Define career information and its use.</a:t>
          </a:r>
          <a:endParaRPr lang="en-US" sz="1600" b="1" dirty="0"/>
        </a:p>
      </dgm:t>
    </dgm:pt>
    <dgm:pt modelId="{B48DB97E-96D9-4F31-85BE-DE393A9A9CBF}" type="parTrans" cxnId="{EF08BB43-49E2-4080-9521-983D709B8715}">
      <dgm:prSet/>
      <dgm:spPr/>
      <dgm:t>
        <a:bodyPr/>
        <a:lstStyle/>
        <a:p>
          <a:endParaRPr lang="en-US"/>
        </a:p>
      </dgm:t>
    </dgm:pt>
    <dgm:pt modelId="{D21921B1-783E-4E84-8859-CAA7A62F3569}" type="sibTrans" cxnId="{EF08BB43-49E2-4080-9521-983D709B8715}">
      <dgm:prSet/>
      <dgm:spPr/>
      <dgm:t>
        <a:bodyPr/>
        <a:lstStyle/>
        <a:p>
          <a:endParaRPr lang="en-US"/>
        </a:p>
      </dgm:t>
    </dgm:pt>
    <dgm:pt modelId="{C7137655-D048-459A-B90A-9782A63ADC33}">
      <dgm:prSet custT="1"/>
      <dgm:spPr/>
      <dgm:t>
        <a:bodyPr/>
        <a:lstStyle/>
        <a:p>
          <a:pPr rtl="0"/>
          <a:r>
            <a:rPr lang="en-US" sz="1600" b="1" dirty="0" smtClean="0"/>
            <a:t>3. Describe the role of the career services provider with respect to using information and technological resources in the career planning process.</a:t>
          </a:r>
          <a:endParaRPr lang="en-US" sz="1600" b="1" dirty="0"/>
        </a:p>
      </dgm:t>
    </dgm:pt>
    <dgm:pt modelId="{DFEA16A2-87F8-43CC-BB0D-4A2463C628DF}" type="parTrans" cxnId="{26872E16-6F7A-4165-855C-89A4A9031BA5}">
      <dgm:prSet/>
      <dgm:spPr/>
      <dgm:t>
        <a:bodyPr/>
        <a:lstStyle/>
        <a:p>
          <a:endParaRPr lang="en-US"/>
        </a:p>
      </dgm:t>
    </dgm:pt>
    <dgm:pt modelId="{C7F84D0B-BE74-4507-84B8-8C3B075167EC}" type="sibTrans" cxnId="{26872E16-6F7A-4165-855C-89A4A9031BA5}">
      <dgm:prSet/>
      <dgm:spPr/>
      <dgm:t>
        <a:bodyPr/>
        <a:lstStyle/>
        <a:p>
          <a:endParaRPr lang="en-US"/>
        </a:p>
      </dgm:t>
    </dgm:pt>
    <dgm:pt modelId="{7DBC474D-87A6-4107-B7EC-0FE10CA1D5D0}">
      <dgm:prSet custT="1"/>
      <dgm:spPr/>
      <dgm:t>
        <a:bodyPr/>
        <a:lstStyle/>
        <a:p>
          <a:pPr rtl="0"/>
          <a:r>
            <a:rPr lang="en-US" sz="1600" b="1" dirty="0" smtClean="0"/>
            <a:t>4. Identify and describe multiple types and sources of information, including career information and technological resources.</a:t>
          </a:r>
          <a:endParaRPr lang="en-US" sz="1600" b="1" dirty="0"/>
        </a:p>
      </dgm:t>
    </dgm:pt>
    <dgm:pt modelId="{8D18842E-984C-4B32-8486-639587B3743F}" type="parTrans" cxnId="{6F0B575F-7A4D-4268-A636-D75563E2AB69}">
      <dgm:prSet/>
      <dgm:spPr/>
      <dgm:t>
        <a:bodyPr/>
        <a:lstStyle/>
        <a:p>
          <a:endParaRPr lang="en-US"/>
        </a:p>
      </dgm:t>
    </dgm:pt>
    <dgm:pt modelId="{34F8CAA1-9103-4B3F-B662-C04F19B3F98F}" type="sibTrans" cxnId="{6F0B575F-7A4D-4268-A636-D75563E2AB69}">
      <dgm:prSet/>
      <dgm:spPr/>
      <dgm:t>
        <a:bodyPr/>
        <a:lstStyle/>
        <a:p>
          <a:endParaRPr lang="en-US"/>
        </a:p>
      </dgm:t>
    </dgm:pt>
    <dgm:pt modelId="{B76A416B-F63D-467A-A810-C258C42AC702}">
      <dgm:prSet custT="1"/>
      <dgm:spPr/>
      <dgm:t>
        <a:bodyPr/>
        <a:lstStyle/>
        <a:p>
          <a:pPr rtl="0"/>
          <a:r>
            <a:rPr lang="en-US" sz="1600" b="1" dirty="0" smtClean="0"/>
            <a:t>5. Explain how information is culture specific.</a:t>
          </a:r>
          <a:endParaRPr lang="en-US" sz="1600" b="1" dirty="0"/>
        </a:p>
      </dgm:t>
    </dgm:pt>
    <dgm:pt modelId="{E1812C7A-35F1-4675-9558-DB8EC449D746}" type="parTrans" cxnId="{5329D95A-7C9F-4069-AE60-4FAF1F0D3AF2}">
      <dgm:prSet/>
      <dgm:spPr/>
      <dgm:t>
        <a:bodyPr/>
        <a:lstStyle/>
        <a:p>
          <a:endParaRPr lang="en-US"/>
        </a:p>
      </dgm:t>
    </dgm:pt>
    <dgm:pt modelId="{79057887-4E86-4E71-8A79-3203A02E94FA}" type="sibTrans" cxnId="{5329D95A-7C9F-4069-AE60-4FAF1F0D3AF2}">
      <dgm:prSet/>
      <dgm:spPr/>
      <dgm:t>
        <a:bodyPr/>
        <a:lstStyle/>
        <a:p>
          <a:endParaRPr lang="en-US"/>
        </a:p>
      </dgm:t>
    </dgm:pt>
    <dgm:pt modelId="{90E0C9B4-2873-472A-B292-F7DAFC1DF19E}">
      <dgm:prSet custT="1"/>
      <dgm:spPr/>
      <dgm:t>
        <a:bodyPr/>
        <a:lstStyle/>
        <a:p>
          <a:pPr rtl="0"/>
          <a:r>
            <a:rPr lang="en-US" sz="1600" b="1" dirty="0" smtClean="0"/>
            <a:t>6. Critically evaluate career information and technological literacy.</a:t>
          </a:r>
          <a:endParaRPr lang="en-US" sz="1600" b="1" dirty="0"/>
        </a:p>
      </dgm:t>
    </dgm:pt>
    <dgm:pt modelId="{06A311FE-5DCD-4528-9099-A224A7BA3199}" type="parTrans" cxnId="{2286A700-E356-41B3-B65A-A671FEF6B9AB}">
      <dgm:prSet/>
      <dgm:spPr/>
      <dgm:t>
        <a:bodyPr/>
        <a:lstStyle/>
        <a:p>
          <a:endParaRPr lang="en-US"/>
        </a:p>
      </dgm:t>
    </dgm:pt>
    <dgm:pt modelId="{C05F6958-1809-4E4E-9143-72C4F6776AF0}" type="sibTrans" cxnId="{2286A700-E356-41B3-B65A-A671FEF6B9AB}">
      <dgm:prSet/>
      <dgm:spPr/>
      <dgm:t>
        <a:bodyPr/>
        <a:lstStyle/>
        <a:p>
          <a:endParaRPr lang="en-US"/>
        </a:p>
      </dgm:t>
    </dgm:pt>
    <dgm:pt modelId="{ACD5C458-C8F3-4C6A-A1E7-F1B495613C01}" type="pres">
      <dgm:prSet presAssocID="{677135FA-174F-4E2E-A27E-BD87746007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8CFBDA-1733-4709-8422-73D4D336445F}" type="pres">
      <dgm:prSet presAssocID="{115A4D7C-CC7B-4482-AABE-BBA414A7F37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754009-3F9B-4B2B-8D45-7D703EE95AE6}" type="pres">
      <dgm:prSet presAssocID="{8BA6E8AA-7FF2-428F-8E02-63B784B6101B}" presName="spacer" presStyleCnt="0"/>
      <dgm:spPr/>
    </dgm:pt>
    <dgm:pt modelId="{1C57C534-C951-48CC-AAD6-08F9C5DDFF54}" type="pres">
      <dgm:prSet presAssocID="{9B3FEA76-AFF6-44DC-816D-A821E8940E5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FC7349-1D87-4088-BA40-F2BAF670E04B}" type="pres">
      <dgm:prSet presAssocID="{D21921B1-783E-4E84-8859-CAA7A62F3569}" presName="spacer" presStyleCnt="0"/>
      <dgm:spPr/>
    </dgm:pt>
    <dgm:pt modelId="{B84DB109-E031-4499-81B6-CD8C4BC1DD8B}" type="pres">
      <dgm:prSet presAssocID="{C7137655-D048-459A-B90A-9782A63ADC33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D93093-91B8-47A0-8151-AEAF829E1C81}" type="pres">
      <dgm:prSet presAssocID="{C7F84D0B-BE74-4507-84B8-8C3B075167EC}" presName="spacer" presStyleCnt="0"/>
      <dgm:spPr/>
    </dgm:pt>
    <dgm:pt modelId="{6D62287D-07F4-48FE-9A52-54CDCFF0CF29}" type="pres">
      <dgm:prSet presAssocID="{7DBC474D-87A6-4107-B7EC-0FE10CA1D5D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D0CE77-A358-47A3-94A0-776D94F23D6B}" type="pres">
      <dgm:prSet presAssocID="{34F8CAA1-9103-4B3F-B662-C04F19B3F98F}" presName="spacer" presStyleCnt="0"/>
      <dgm:spPr/>
    </dgm:pt>
    <dgm:pt modelId="{1711A8B2-4B2A-4F92-8A10-E5BA073FA365}" type="pres">
      <dgm:prSet presAssocID="{B76A416B-F63D-467A-A810-C258C42AC70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2C02B2-36E3-4A2C-AABC-B5B3A5AF5B72}" type="pres">
      <dgm:prSet presAssocID="{79057887-4E86-4E71-8A79-3203A02E94FA}" presName="spacer" presStyleCnt="0"/>
      <dgm:spPr/>
    </dgm:pt>
    <dgm:pt modelId="{FC259647-E8FD-4CA2-957F-1D89C68A5789}" type="pres">
      <dgm:prSet presAssocID="{90E0C9B4-2873-472A-B292-F7DAFC1DF19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1E52E5-714A-4AEF-BC16-A2B1ADFE18F1}" type="presOf" srcId="{115A4D7C-CC7B-4482-AABE-BBA414A7F37B}" destId="{C78CFBDA-1733-4709-8422-73D4D336445F}" srcOrd="0" destOrd="0" presId="urn:microsoft.com/office/officeart/2005/8/layout/vList2"/>
    <dgm:cxn modelId="{7D554B52-D4F4-42B0-A1DB-5668210A6966}" type="presOf" srcId="{677135FA-174F-4E2E-A27E-BD8774600711}" destId="{ACD5C458-C8F3-4C6A-A1E7-F1B495613C01}" srcOrd="0" destOrd="0" presId="urn:microsoft.com/office/officeart/2005/8/layout/vList2"/>
    <dgm:cxn modelId="{EF08BB43-49E2-4080-9521-983D709B8715}" srcId="{677135FA-174F-4E2E-A27E-BD8774600711}" destId="{9B3FEA76-AFF6-44DC-816D-A821E8940E5E}" srcOrd="1" destOrd="0" parTransId="{B48DB97E-96D9-4F31-85BE-DE393A9A9CBF}" sibTransId="{D21921B1-783E-4E84-8859-CAA7A62F3569}"/>
    <dgm:cxn modelId="{2286A700-E356-41B3-B65A-A671FEF6B9AB}" srcId="{677135FA-174F-4E2E-A27E-BD8774600711}" destId="{90E0C9B4-2873-472A-B292-F7DAFC1DF19E}" srcOrd="5" destOrd="0" parTransId="{06A311FE-5DCD-4528-9099-A224A7BA3199}" sibTransId="{C05F6958-1809-4E4E-9143-72C4F6776AF0}"/>
    <dgm:cxn modelId="{5329D95A-7C9F-4069-AE60-4FAF1F0D3AF2}" srcId="{677135FA-174F-4E2E-A27E-BD8774600711}" destId="{B76A416B-F63D-467A-A810-C258C42AC702}" srcOrd="4" destOrd="0" parTransId="{E1812C7A-35F1-4675-9558-DB8EC449D746}" sibTransId="{79057887-4E86-4E71-8A79-3203A02E94FA}"/>
    <dgm:cxn modelId="{992C279A-75EC-4519-B18A-353427C54BD0}" type="presOf" srcId="{B76A416B-F63D-467A-A810-C258C42AC702}" destId="{1711A8B2-4B2A-4F92-8A10-E5BA073FA365}" srcOrd="0" destOrd="0" presId="urn:microsoft.com/office/officeart/2005/8/layout/vList2"/>
    <dgm:cxn modelId="{85B59764-574E-487C-9F27-23CE9A340D21}" srcId="{677135FA-174F-4E2E-A27E-BD8774600711}" destId="{115A4D7C-CC7B-4482-AABE-BBA414A7F37B}" srcOrd="0" destOrd="0" parTransId="{A842C957-140A-4F06-A0FD-7BE6ADE1464C}" sibTransId="{8BA6E8AA-7FF2-428F-8E02-63B784B6101B}"/>
    <dgm:cxn modelId="{B1310706-2276-48D6-8954-06971732B58E}" type="presOf" srcId="{90E0C9B4-2873-472A-B292-F7DAFC1DF19E}" destId="{FC259647-E8FD-4CA2-957F-1D89C68A5789}" srcOrd="0" destOrd="0" presId="urn:microsoft.com/office/officeart/2005/8/layout/vList2"/>
    <dgm:cxn modelId="{EB9C2161-8847-4A8C-B4D6-A5944777C714}" type="presOf" srcId="{C7137655-D048-459A-B90A-9782A63ADC33}" destId="{B84DB109-E031-4499-81B6-CD8C4BC1DD8B}" srcOrd="0" destOrd="0" presId="urn:microsoft.com/office/officeart/2005/8/layout/vList2"/>
    <dgm:cxn modelId="{6F0B575F-7A4D-4268-A636-D75563E2AB69}" srcId="{677135FA-174F-4E2E-A27E-BD8774600711}" destId="{7DBC474D-87A6-4107-B7EC-0FE10CA1D5D0}" srcOrd="3" destOrd="0" parTransId="{8D18842E-984C-4B32-8486-639587B3743F}" sibTransId="{34F8CAA1-9103-4B3F-B662-C04F19B3F98F}"/>
    <dgm:cxn modelId="{DDA0B617-8C3C-4E14-AE25-87FFA7D9BA71}" type="presOf" srcId="{7DBC474D-87A6-4107-B7EC-0FE10CA1D5D0}" destId="{6D62287D-07F4-48FE-9A52-54CDCFF0CF29}" srcOrd="0" destOrd="0" presId="urn:microsoft.com/office/officeart/2005/8/layout/vList2"/>
    <dgm:cxn modelId="{26872E16-6F7A-4165-855C-89A4A9031BA5}" srcId="{677135FA-174F-4E2E-A27E-BD8774600711}" destId="{C7137655-D048-459A-B90A-9782A63ADC33}" srcOrd="2" destOrd="0" parTransId="{DFEA16A2-87F8-43CC-BB0D-4A2463C628DF}" sibTransId="{C7F84D0B-BE74-4507-84B8-8C3B075167EC}"/>
    <dgm:cxn modelId="{99FDF70D-1B77-4300-8192-AA2AD00EB0A8}" type="presOf" srcId="{9B3FEA76-AFF6-44DC-816D-A821E8940E5E}" destId="{1C57C534-C951-48CC-AAD6-08F9C5DDFF54}" srcOrd="0" destOrd="0" presId="urn:microsoft.com/office/officeart/2005/8/layout/vList2"/>
    <dgm:cxn modelId="{3516DB5D-7922-4B67-B6C3-51545E23EAA2}" type="presParOf" srcId="{ACD5C458-C8F3-4C6A-A1E7-F1B495613C01}" destId="{C78CFBDA-1733-4709-8422-73D4D336445F}" srcOrd="0" destOrd="0" presId="urn:microsoft.com/office/officeart/2005/8/layout/vList2"/>
    <dgm:cxn modelId="{DB1AE856-7034-4972-B8DF-B4843B5D6B5D}" type="presParOf" srcId="{ACD5C458-C8F3-4C6A-A1E7-F1B495613C01}" destId="{62754009-3F9B-4B2B-8D45-7D703EE95AE6}" srcOrd="1" destOrd="0" presId="urn:microsoft.com/office/officeart/2005/8/layout/vList2"/>
    <dgm:cxn modelId="{7C1565B6-80E1-42E8-BDFC-648D3242A26B}" type="presParOf" srcId="{ACD5C458-C8F3-4C6A-A1E7-F1B495613C01}" destId="{1C57C534-C951-48CC-AAD6-08F9C5DDFF54}" srcOrd="2" destOrd="0" presId="urn:microsoft.com/office/officeart/2005/8/layout/vList2"/>
    <dgm:cxn modelId="{C7B5A937-A6F6-4492-92C0-9B34A0D211FD}" type="presParOf" srcId="{ACD5C458-C8F3-4C6A-A1E7-F1B495613C01}" destId="{81FC7349-1D87-4088-BA40-F2BAF670E04B}" srcOrd="3" destOrd="0" presId="urn:microsoft.com/office/officeart/2005/8/layout/vList2"/>
    <dgm:cxn modelId="{F854A133-6862-44F8-BD00-F0005AC7D59B}" type="presParOf" srcId="{ACD5C458-C8F3-4C6A-A1E7-F1B495613C01}" destId="{B84DB109-E031-4499-81B6-CD8C4BC1DD8B}" srcOrd="4" destOrd="0" presId="urn:microsoft.com/office/officeart/2005/8/layout/vList2"/>
    <dgm:cxn modelId="{0F3E8161-6AFA-4D96-AED3-3223AB0CC3CA}" type="presParOf" srcId="{ACD5C458-C8F3-4C6A-A1E7-F1B495613C01}" destId="{F5D93093-91B8-47A0-8151-AEAF829E1C81}" srcOrd="5" destOrd="0" presId="urn:microsoft.com/office/officeart/2005/8/layout/vList2"/>
    <dgm:cxn modelId="{80B3C8C0-AF01-458B-88A8-79C9611F9D6E}" type="presParOf" srcId="{ACD5C458-C8F3-4C6A-A1E7-F1B495613C01}" destId="{6D62287D-07F4-48FE-9A52-54CDCFF0CF29}" srcOrd="6" destOrd="0" presId="urn:microsoft.com/office/officeart/2005/8/layout/vList2"/>
    <dgm:cxn modelId="{72766EB5-2917-4876-A947-3A6CE6288B8A}" type="presParOf" srcId="{ACD5C458-C8F3-4C6A-A1E7-F1B495613C01}" destId="{E6D0CE77-A358-47A3-94A0-776D94F23D6B}" srcOrd="7" destOrd="0" presId="urn:microsoft.com/office/officeart/2005/8/layout/vList2"/>
    <dgm:cxn modelId="{DC1D252D-B668-47AD-A807-C163E350A339}" type="presParOf" srcId="{ACD5C458-C8F3-4C6A-A1E7-F1B495613C01}" destId="{1711A8B2-4B2A-4F92-8A10-E5BA073FA365}" srcOrd="8" destOrd="0" presId="urn:microsoft.com/office/officeart/2005/8/layout/vList2"/>
    <dgm:cxn modelId="{74E4FCF7-709A-4DEF-8232-E91410F3A994}" type="presParOf" srcId="{ACD5C458-C8F3-4C6A-A1E7-F1B495613C01}" destId="{EF2C02B2-36E3-4A2C-AABC-B5B3A5AF5B72}" srcOrd="9" destOrd="0" presId="urn:microsoft.com/office/officeart/2005/8/layout/vList2"/>
    <dgm:cxn modelId="{164B84CC-B148-486E-A4A4-A243B9C52C2A}" type="presParOf" srcId="{ACD5C458-C8F3-4C6A-A1E7-F1B495613C01}" destId="{FC259647-E8FD-4CA2-957F-1D89C68A578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7FD2D9-BAEA-4835-AA44-84680BA16E55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D2A5054-B882-4053-9C78-E852C98E6023}">
      <dgm:prSet/>
      <dgm:spPr/>
      <dgm:t>
        <a:bodyPr/>
        <a:lstStyle/>
        <a:p>
          <a:pPr rtl="0"/>
          <a:r>
            <a:rPr lang="en-US" b="1" dirty="0" smtClean="0"/>
            <a:t>7. Incorporate information and technology into the career planning process.</a:t>
          </a:r>
          <a:endParaRPr lang="en-US" b="1" dirty="0"/>
        </a:p>
      </dgm:t>
    </dgm:pt>
    <dgm:pt modelId="{7C039705-96AF-4CD6-891A-5FFBFBB3F3FD}" type="parTrans" cxnId="{D7F2F82C-728D-4934-BDDF-A4AA70F6A779}">
      <dgm:prSet/>
      <dgm:spPr/>
      <dgm:t>
        <a:bodyPr/>
        <a:lstStyle/>
        <a:p>
          <a:endParaRPr lang="en-US"/>
        </a:p>
      </dgm:t>
    </dgm:pt>
    <dgm:pt modelId="{924AB71D-9DDB-4401-A644-CA7F325F23B3}" type="sibTrans" cxnId="{D7F2F82C-728D-4934-BDDF-A4AA70F6A779}">
      <dgm:prSet/>
      <dgm:spPr/>
      <dgm:t>
        <a:bodyPr/>
        <a:lstStyle/>
        <a:p>
          <a:endParaRPr lang="en-US"/>
        </a:p>
      </dgm:t>
    </dgm:pt>
    <dgm:pt modelId="{10D5F3EC-3039-433E-90B0-EBF6C7B1BD2E}">
      <dgm:prSet/>
      <dgm:spPr/>
      <dgm:t>
        <a:bodyPr/>
        <a:lstStyle/>
        <a:p>
          <a:pPr rtl="0"/>
          <a:r>
            <a:rPr lang="en-US" b="1" dirty="0" smtClean="0"/>
            <a:t>8. Explain unique opportunities and challenges presented by technological resources.</a:t>
          </a:r>
          <a:endParaRPr lang="en-US" b="1" dirty="0"/>
        </a:p>
      </dgm:t>
    </dgm:pt>
    <dgm:pt modelId="{EFD63998-1BA3-4E1A-B3A9-1C214E6FD700}" type="parTrans" cxnId="{A3962FEE-0442-4799-AF52-413C06CF0138}">
      <dgm:prSet/>
      <dgm:spPr/>
      <dgm:t>
        <a:bodyPr/>
        <a:lstStyle/>
        <a:p>
          <a:endParaRPr lang="en-US"/>
        </a:p>
      </dgm:t>
    </dgm:pt>
    <dgm:pt modelId="{7F87695A-70F0-4602-919C-F7AE41BBA854}" type="sibTrans" cxnId="{A3962FEE-0442-4799-AF52-413C06CF0138}">
      <dgm:prSet/>
      <dgm:spPr/>
      <dgm:t>
        <a:bodyPr/>
        <a:lstStyle/>
        <a:p>
          <a:endParaRPr lang="en-US"/>
        </a:p>
      </dgm:t>
    </dgm:pt>
    <dgm:pt modelId="{9577A87C-A325-4527-AF82-43C8B45B971C}">
      <dgm:prSet/>
      <dgm:spPr/>
      <dgm:t>
        <a:bodyPr/>
        <a:lstStyle/>
        <a:p>
          <a:pPr rtl="0"/>
          <a:r>
            <a:rPr lang="en-US" b="1" dirty="0" smtClean="0"/>
            <a:t>9. Identify the elements required for providing online career services.</a:t>
          </a:r>
          <a:endParaRPr lang="en-US" b="1" dirty="0"/>
        </a:p>
      </dgm:t>
    </dgm:pt>
    <dgm:pt modelId="{8A48EF89-DD05-4A9C-8945-97D0F6573DA1}" type="parTrans" cxnId="{E6811445-A7A7-4AFA-83E8-E826C99F56F7}">
      <dgm:prSet/>
      <dgm:spPr/>
      <dgm:t>
        <a:bodyPr/>
        <a:lstStyle/>
        <a:p>
          <a:endParaRPr lang="en-US"/>
        </a:p>
      </dgm:t>
    </dgm:pt>
    <dgm:pt modelId="{C1AA6775-AD2F-4749-8D59-7B3CDA9E7B51}" type="sibTrans" cxnId="{E6811445-A7A7-4AFA-83E8-E826C99F56F7}">
      <dgm:prSet/>
      <dgm:spPr/>
      <dgm:t>
        <a:bodyPr/>
        <a:lstStyle/>
        <a:p>
          <a:endParaRPr lang="en-US"/>
        </a:p>
      </dgm:t>
    </dgm:pt>
    <dgm:pt modelId="{65E5A6AF-826F-487B-A215-E1F98CD37E4C}">
      <dgm:prSet/>
      <dgm:spPr/>
      <dgm:t>
        <a:bodyPr/>
        <a:lstStyle/>
        <a:p>
          <a:pPr rtl="0"/>
          <a:r>
            <a:rPr lang="en-US" b="1" dirty="0" smtClean="0"/>
            <a:t>10. Evaluate the technology readiness of yourself and clients.</a:t>
          </a:r>
          <a:endParaRPr lang="en-US" b="1" dirty="0"/>
        </a:p>
      </dgm:t>
    </dgm:pt>
    <dgm:pt modelId="{1E16D334-7F1C-4BD8-904C-7125778D64CA}" type="parTrans" cxnId="{CA6E0169-B3F2-492E-9DAF-988C8B419974}">
      <dgm:prSet/>
      <dgm:spPr/>
      <dgm:t>
        <a:bodyPr/>
        <a:lstStyle/>
        <a:p>
          <a:endParaRPr lang="en-US"/>
        </a:p>
      </dgm:t>
    </dgm:pt>
    <dgm:pt modelId="{BFE16692-D23D-4463-93FC-19DC27AAA033}" type="sibTrans" cxnId="{CA6E0169-B3F2-492E-9DAF-988C8B419974}">
      <dgm:prSet/>
      <dgm:spPr/>
      <dgm:t>
        <a:bodyPr/>
        <a:lstStyle/>
        <a:p>
          <a:endParaRPr lang="en-US"/>
        </a:p>
      </dgm:t>
    </dgm:pt>
    <dgm:pt modelId="{77F6D328-7B8F-4ABB-9384-A6A6534205D8}">
      <dgm:prSet/>
      <dgm:spPr/>
      <dgm:t>
        <a:bodyPr/>
        <a:lstStyle/>
        <a:p>
          <a:pPr rtl="0"/>
          <a:r>
            <a:rPr lang="en-US" b="1" dirty="0" smtClean="0"/>
            <a:t>11. Explain how career information and technology resources can be used to help a client with their career goals.</a:t>
          </a:r>
          <a:endParaRPr lang="en-US" b="1" dirty="0"/>
        </a:p>
      </dgm:t>
    </dgm:pt>
    <dgm:pt modelId="{0A890705-8B84-4F56-A01A-3D6FF9E4AAC7}" type="parTrans" cxnId="{3628EC06-5DAE-4F89-AA58-E3C25DF1FA8C}">
      <dgm:prSet/>
      <dgm:spPr/>
      <dgm:t>
        <a:bodyPr/>
        <a:lstStyle/>
        <a:p>
          <a:endParaRPr lang="en-US"/>
        </a:p>
      </dgm:t>
    </dgm:pt>
    <dgm:pt modelId="{4EDCCE8A-4BBD-4FE4-A58E-C58C03F9120A}" type="sibTrans" cxnId="{3628EC06-5DAE-4F89-AA58-E3C25DF1FA8C}">
      <dgm:prSet/>
      <dgm:spPr/>
      <dgm:t>
        <a:bodyPr/>
        <a:lstStyle/>
        <a:p>
          <a:endParaRPr lang="en-US"/>
        </a:p>
      </dgm:t>
    </dgm:pt>
    <dgm:pt modelId="{C0F8D8DA-5596-4029-BC43-B8A1C5C6B426}">
      <dgm:prSet/>
      <dgm:spPr/>
      <dgm:t>
        <a:bodyPr/>
        <a:lstStyle/>
        <a:p>
          <a:pPr rtl="0"/>
          <a:r>
            <a:rPr lang="en-US" b="1" dirty="0" smtClean="0"/>
            <a:t>12. Create a plan for staying current with career information and technology resources.</a:t>
          </a:r>
          <a:endParaRPr lang="en-US" b="1" dirty="0"/>
        </a:p>
      </dgm:t>
    </dgm:pt>
    <dgm:pt modelId="{7AB3939F-2D25-4D7E-930D-AD46262C4189}" type="parTrans" cxnId="{5BDAD9EB-9449-47AE-B821-88D34F60367C}">
      <dgm:prSet/>
      <dgm:spPr/>
      <dgm:t>
        <a:bodyPr/>
        <a:lstStyle/>
        <a:p>
          <a:endParaRPr lang="en-US"/>
        </a:p>
      </dgm:t>
    </dgm:pt>
    <dgm:pt modelId="{9D8213C3-EE9F-44B7-ACDF-332CA6A18527}" type="sibTrans" cxnId="{5BDAD9EB-9449-47AE-B821-88D34F60367C}">
      <dgm:prSet/>
      <dgm:spPr/>
      <dgm:t>
        <a:bodyPr/>
        <a:lstStyle/>
        <a:p>
          <a:endParaRPr lang="en-US"/>
        </a:p>
      </dgm:t>
    </dgm:pt>
    <dgm:pt modelId="{9DFDA7D9-826A-48A0-90C7-86E15E13F28C}" type="pres">
      <dgm:prSet presAssocID="{467FD2D9-BAEA-4835-AA44-84680BA16E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84D5AB-A362-4251-BE7F-39429DE1B8EC}" type="pres">
      <dgm:prSet presAssocID="{4D2A5054-B882-4053-9C78-E852C98E602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F1BCC4-8404-4CF3-B460-686B2F626CC5}" type="pres">
      <dgm:prSet presAssocID="{924AB71D-9DDB-4401-A644-CA7F325F23B3}" presName="spacer" presStyleCnt="0"/>
      <dgm:spPr/>
    </dgm:pt>
    <dgm:pt modelId="{3199C913-50FB-4479-A845-3DD0C1E2CC33}" type="pres">
      <dgm:prSet presAssocID="{10D5F3EC-3039-433E-90B0-EBF6C7B1BD2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50E059-CFFF-4E3A-946F-D83D4FD904A2}" type="pres">
      <dgm:prSet presAssocID="{7F87695A-70F0-4602-919C-F7AE41BBA854}" presName="spacer" presStyleCnt="0"/>
      <dgm:spPr/>
    </dgm:pt>
    <dgm:pt modelId="{4A949C4F-7D3B-43A1-80E1-22C601DE4170}" type="pres">
      <dgm:prSet presAssocID="{9577A87C-A325-4527-AF82-43C8B45B971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B99705-6EFF-481C-988F-946C55919042}" type="pres">
      <dgm:prSet presAssocID="{C1AA6775-AD2F-4749-8D59-7B3CDA9E7B51}" presName="spacer" presStyleCnt="0"/>
      <dgm:spPr/>
    </dgm:pt>
    <dgm:pt modelId="{F9E650BA-9ED5-4B47-9EFC-30828F3B3E4A}" type="pres">
      <dgm:prSet presAssocID="{65E5A6AF-826F-487B-A215-E1F98CD37E4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B4D795-5501-486A-807F-988997A830F6}" type="pres">
      <dgm:prSet presAssocID="{BFE16692-D23D-4463-93FC-19DC27AAA033}" presName="spacer" presStyleCnt="0"/>
      <dgm:spPr/>
    </dgm:pt>
    <dgm:pt modelId="{F8F83272-F8E9-47ED-9952-980DC24620A2}" type="pres">
      <dgm:prSet presAssocID="{77F6D328-7B8F-4ABB-9384-A6A6534205D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128B5A-310F-4E84-BB86-4FCC6EBA691C}" type="pres">
      <dgm:prSet presAssocID="{4EDCCE8A-4BBD-4FE4-A58E-C58C03F9120A}" presName="spacer" presStyleCnt="0"/>
      <dgm:spPr/>
    </dgm:pt>
    <dgm:pt modelId="{2572BA81-1EBC-42AC-9D0C-05C5F0DBC772}" type="pres">
      <dgm:prSet presAssocID="{C0F8D8DA-5596-4029-BC43-B8A1C5C6B426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F2F82C-728D-4934-BDDF-A4AA70F6A779}" srcId="{467FD2D9-BAEA-4835-AA44-84680BA16E55}" destId="{4D2A5054-B882-4053-9C78-E852C98E6023}" srcOrd="0" destOrd="0" parTransId="{7C039705-96AF-4CD6-891A-5FFBFBB3F3FD}" sibTransId="{924AB71D-9DDB-4401-A644-CA7F325F23B3}"/>
    <dgm:cxn modelId="{CA6E0169-B3F2-492E-9DAF-988C8B419974}" srcId="{467FD2D9-BAEA-4835-AA44-84680BA16E55}" destId="{65E5A6AF-826F-487B-A215-E1F98CD37E4C}" srcOrd="3" destOrd="0" parTransId="{1E16D334-7F1C-4BD8-904C-7125778D64CA}" sibTransId="{BFE16692-D23D-4463-93FC-19DC27AAA033}"/>
    <dgm:cxn modelId="{AEEDC547-B4B1-4F9D-AA5C-46DE9F716B15}" type="presOf" srcId="{10D5F3EC-3039-433E-90B0-EBF6C7B1BD2E}" destId="{3199C913-50FB-4479-A845-3DD0C1E2CC33}" srcOrd="0" destOrd="0" presId="urn:microsoft.com/office/officeart/2005/8/layout/vList2"/>
    <dgm:cxn modelId="{243A3887-5D98-4DF3-A72D-CE05ACF7C499}" type="presOf" srcId="{9577A87C-A325-4527-AF82-43C8B45B971C}" destId="{4A949C4F-7D3B-43A1-80E1-22C601DE4170}" srcOrd="0" destOrd="0" presId="urn:microsoft.com/office/officeart/2005/8/layout/vList2"/>
    <dgm:cxn modelId="{741561ED-5696-47CA-8D0C-DAE96E0655A6}" type="presOf" srcId="{65E5A6AF-826F-487B-A215-E1F98CD37E4C}" destId="{F9E650BA-9ED5-4B47-9EFC-30828F3B3E4A}" srcOrd="0" destOrd="0" presId="urn:microsoft.com/office/officeart/2005/8/layout/vList2"/>
    <dgm:cxn modelId="{2B366604-84CC-4500-ABFC-941A5A044FAF}" type="presOf" srcId="{77F6D328-7B8F-4ABB-9384-A6A6534205D8}" destId="{F8F83272-F8E9-47ED-9952-980DC24620A2}" srcOrd="0" destOrd="0" presId="urn:microsoft.com/office/officeart/2005/8/layout/vList2"/>
    <dgm:cxn modelId="{EDAC4CE1-29B8-4958-B768-977A2BBA154B}" type="presOf" srcId="{467FD2D9-BAEA-4835-AA44-84680BA16E55}" destId="{9DFDA7D9-826A-48A0-90C7-86E15E13F28C}" srcOrd="0" destOrd="0" presId="urn:microsoft.com/office/officeart/2005/8/layout/vList2"/>
    <dgm:cxn modelId="{495AA36B-6344-4207-851F-8A5B045330D9}" type="presOf" srcId="{4D2A5054-B882-4053-9C78-E852C98E6023}" destId="{3084D5AB-A362-4251-BE7F-39429DE1B8EC}" srcOrd="0" destOrd="0" presId="urn:microsoft.com/office/officeart/2005/8/layout/vList2"/>
    <dgm:cxn modelId="{5BDAD9EB-9449-47AE-B821-88D34F60367C}" srcId="{467FD2D9-BAEA-4835-AA44-84680BA16E55}" destId="{C0F8D8DA-5596-4029-BC43-B8A1C5C6B426}" srcOrd="5" destOrd="0" parTransId="{7AB3939F-2D25-4D7E-930D-AD46262C4189}" sibTransId="{9D8213C3-EE9F-44B7-ACDF-332CA6A18527}"/>
    <dgm:cxn modelId="{3628EC06-5DAE-4F89-AA58-E3C25DF1FA8C}" srcId="{467FD2D9-BAEA-4835-AA44-84680BA16E55}" destId="{77F6D328-7B8F-4ABB-9384-A6A6534205D8}" srcOrd="4" destOrd="0" parTransId="{0A890705-8B84-4F56-A01A-3D6FF9E4AAC7}" sibTransId="{4EDCCE8A-4BBD-4FE4-A58E-C58C03F9120A}"/>
    <dgm:cxn modelId="{E6811445-A7A7-4AFA-83E8-E826C99F56F7}" srcId="{467FD2D9-BAEA-4835-AA44-84680BA16E55}" destId="{9577A87C-A325-4527-AF82-43C8B45B971C}" srcOrd="2" destOrd="0" parTransId="{8A48EF89-DD05-4A9C-8945-97D0F6573DA1}" sibTransId="{C1AA6775-AD2F-4749-8D59-7B3CDA9E7B51}"/>
    <dgm:cxn modelId="{50168E3D-FC84-4FD0-B859-5AD76B0839DC}" type="presOf" srcId="{C0F8D8DA-5596-4029-BC43-B8A1C5C6B426}" destId="{2572BA81-1EBC-42AC-9D0C-05C5F0DBC772}" srcOrd="0" destOrd="0" presId="urn:microsoft.com/office/officeart/2005/8/layout/vList2"/>
    <dgm:cxn modelId="{A3962FEE-0442-4799-AF52-413C06CF0138}" srcId="{467FD2D9-BAEA-4835-AA44-84680BA16E55}" destId="{10D5F3EC-3039-433E-90B0-EBF6C7B1BD2E}" srcOrd="1" destOrd="0" parTransId="{EFD63998-1BA3-4E1A-B3A9-1C214E6FD700}" sibTransId="{7F87695A-70F0-4602-919C-F7AE41BBA854}"/>
    <dgm:cxn modelId="{29DD2367-4F6A-4CB7-85A3-1986E5F5F813}" type="presParOf" srcId="{9DFDA7D9-826A-48A0-90C7-86E15E13F28C}" destId="{3084D5AB-A362-4251-BE7F-39429DE1B8EC}" srcOrd="0" destOrd="0" presId="urn:microsoft.com/office/officeart/2005/8/layout/vList2"/>
    <dgm:cxn modelId="{C3CCFE90-59BB-4613-92E2-C2E581DB7C66}" type="presParOf" srcId="{9DFDA7D9-826A-48A0-90C7-86E15E13F28C}" destId="{2FF1BCC4-8404-4CF3-B460-686B2F626CC5}" srcOrd="1" destOrd="0" presId="urn:microsoft.com/office/officeart/2005/8/layout/vList2"/>
    <dgm:cxn modelId="{58B8830F-07E7-49E4-9002-6E6A3AE0AAFD}" type="presParOf" srcId="{9DFDA7D9-826A-48A0-90C7-86E15E13F28C}" destId="{3199C913-50FB-4479-A845-3DD0C1E2CC33}" srcOrd="2" destOrd="0" presId="urn:microsoft.com/office/officeart/2005/8/layout/vList2"/>
    <dgm:cxn modelId="{2A4BC606-5BD4-4C79-8566-AC97AECD3CC8}" type="presParOf" srcId="{9DFDA7D9-826A-48A0-90C7-86E15E13F28C}" destId="{9B50E059-CFFF-4E3A-946F-D83D4FD904A2}" srcOrd="3" destOrd="0" presId="urn:microsoft.com/office/officeart/2005/8/layout/vList2"/>
    <dgm:cxn modelId="{642A9DF1-04BB-4E15-9A24-7A491D4F96AA}" type="presParOf" srcId="{9DFDA7D9-826A-48A0-90C7-86E15E13F28C}" destId="{4A949C4F-7D3B-43A1-80E1-22C601DE4170}" srcOrd="4" destOrd="0" presId="urn:microsoft.com/office/officeart/2005/8/layout/vList2"/>
    <dgm:cxn modelId="{FEFA8B8F-E425-4870-844F-658EACF2468F}" type="presParOf" srcId="{9DFDA7D9-826A-48A0-90C7-86E15E13F28C}" destId="{2FB99705-6EFF-481C-988F-946C55919042}" srcOrd="5" destOrd="0" presId="urn:microsoft.com/office/officeart/2005/8/layout/vList2"/>
    <dgm:cxn modelId="{A3C7E264-9B14-477E-8F92-60C8B3718012}" type="presParOf" srcId="{9DFDA7D9-826A-48A0-90C7-86E15E13F28C}" destId="{F9E650BA-9ED5-4B47-9EFC-30828F3B3E4A}" srcOrd="6" destOrd="0" presId="urn:microsoft.com/office/officeart/2005/8/layout/vList2"/>
    <dgm:cxn modelId="{392C20C3-5CFB-4E3D-AA79-EF1422D8687B}" type="presParOf" srcId="{9DFDA7D9-826A-48A0-90C7-86E15E13F28C}" destId="{13B4D795-5501-486A-807F-988997A830F6}" srcOrd="7" destOrd="0" presId="urn:microsoft.com/office/officeart/2005/8/layout/vList2"/>
    <dgm:cxn modelId="{420DFF28-9956-40C1-A18C-EF03FB55A169}" type="presParOf" srcId="{9DFDA7D9-826A-48A0-90C7-86E15E13F28C}" destId="{F8F83272-F8E9-47ED-9952-980DC24620A2}" srcOrd="8" destOrd="0" presId="urn:microsoft.com/office/officeart/2005/8/layout/vList2"/>
    <dgm:cxn modelId="{4E1B57CC-E031-47C6-BC12-24485C06EF69}" type="presParOf" srcId="{9DFDA7D9-826A-48A0-90C7-86E15E13F28C}" destId="{81128B5A-310F-4E84-BB86-4FCC6EBA691C}" srcOrd="9" destOrd="0" presId="urn:microsoft.com/office/officeart/2005/8/layout/vList2"/>
    <dgm:cxn modelId="{ABD44291-2A9A-4772-BE84-F6424A4AD9AB}" type="presParOf" srcId="{9DFDA7D9-826A-48A0-90C7-86E15E13F28C}" destId="{2572BA81-1EBC-42AC-9D0C-05C5F0DBC77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D36BD5-19AE-401E-84DD-AC67164FAB6E}" type="doc">
      <dgm:prSet loTypeId="urn:microsoft.com/office/officeart/2005/8/layout/vList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4C8D8E4-4A22-4B4C-9F38-5272F5E78731}">
      <dgm:prSet phldrT="[Text]" custT="1"/>
      <dgm:spPr/>
      <dgm:t>
        <a:bodyPr/>
        <a:lstStyle/>
        <a:p>
          <a:r>
            <a:rPr lang="en-US" sz="1600" b="1" i="1" dirty="0" smtClean="0"/>
            <a:t>Accurate: </a:t>
          </a:r>
          <a:r>
            <a:rPr lang="en-US" sz="1600" b="1" dirty="0" smtClean="0"/>
            <a:t>The descriptions of options (jobs, occupations, schools, majors) must be accurate so that the information is useful</a:t>
          </a:r>
          <a:endParaRPr lang="en-US" sz="1600" b="1" dirty="0"/>
        </a:p>
      </dgm:t>
    </dgm:pt>
    <dgm:pt modelId="{4D90AB27-47AE-43E4-85E9-EC99DD4564EC}" type="parTrans" cxnId="{44C899A3-76B1-45A0-8DA8-AE1EC1ADA1A2}">
      <dgm:prSet/>
      <dgm:spPr/>
      <dgm:t>
        <a:bodyPr/>
        <a:lstStyle/>
        <a:p>
          <a:endParaRPr lang="en-US"/>
        </a:p>
      </dgm:t>
    </dgm:pt>
    <dgm:pt modelId="{5A67649A-3F5F-4A05-81D8-9D7CE16D7C7F}" type="sibTrans" cxnId="{44C899A3-76B1-45A0-8DA8-AE1EC1ADA1A2}">
      <dgm:prSet/>
      <dgm:spPr/>
      <dgm:t>
        <a:bodyPr/>
        <a:lstStyle/>
        <a:p>
          <a:endParaRPr lang="en-US"/>
        </a:p>
      </dgm:t>
    </dgm:pt>
    <dgm:pt modelId="{86E70CAB-994E-4C0E-B4FC-6CE1ACEC62DF}">
      <dgm:prSet custT="1"/>
      <dgm:spPr/>
      <dgm:t>
        <a:bodyPr/>
        <a:lstStyle/>
        <a:p>
          <a:r>
            <a:rPr lang="en-US" sz="1600" b="1" i="1" dirty="0" smtClean="0"/>
            <a:t>Understandable: </a:t>
          </a:r>
          <a:r>
            <a:rPr lang="en-US" sz="1600" b="1" dirty="0" smtClean="0"/>
            <a:t>Descriptions of options must be in words understandable and at an appropriate reading level to the given audience. </a:t>
          </a:r>
        </a:p>
      </dgm:t>
    </dgm:pt>
    <dgm:pt modelId="{96043D36-7F05-4B24-897D-CE5540AF732D}" type="parTrans" cxnId="{6638E785-9AD6-49F6-9D77-CC05125CE906}">
      <dgm:prSet/>
      <dgm:spPr/>
      <dgm:t>
        <a:bodyPr/>
        <a:lstStyle/>
        <a:p>
          <a:endParaRPr lang="en-US"/>
        </a:p>
      </dgm:t>
    </dgm:pt>
    <dgm:pt modelId="{9A16BEE5-4DF6-4B27-A96A-BEAC998AF54C}" type="sibTrans" cxnId="{6638E785-9AD6-49F6-9D77-CC05125CE906}">
      <dgm:prSet/>
      <dgm:spPr/>
      <dgm:t>
        <a:bodyPr/>
        <a:lstStyle/>
        <a:p>
          <a:endParaRPr lang="en-US"/>
        </a:p>
      </dgm:t>
    </dgm:pt>
    <dgm:pt modelId="{9DF767A7-C9B2-4F8D-A7B2-684E3151E9D4}">
      <dgm:prSet custT="1"/>
      <dgm:spPr/>
      <dgm:t>
        <a:bodyPr/>
        <a:lstStyle/>
        <a:p>
          <a:r>
            <a:rPr lang="en-US" sz="1600" b="1" i="1" dirty="0" smtClean="0"/>
            <a:t>Current: </a:t>
          </a:r>
          <a:r>
            <a:rPr lang="en-US" sz="1600" b="1" dirty="0" smtClean="0"/>
            <a:t>Databases need to be updated frequently so that they are accurate.</a:t>
          </a:r>
        </a:p>
      </dgm:t>
    </dgm:pt>
    <dgm:pt modelId="{13B9517A-239D-4324-A52D-73A956439EC7}" type="parTrans" cxnId="{C55759FB-02BE-407E-BE91-6811E77DF1C7}">
      <dgm:prSet/>
      <dgm:spPr/>
      <dgm:t>
        <a:bodyPr/>
        <a:lstStyle/>
        <a:p>
          <a:endParaRPr lang="en-US"/>
        </a:p>
      </dgm:t>
    </dgm:pt>
    <dgm:pt modelId="{6DC7D61D-E6E5-437C-AD7B-ED98B3386EFE}" type="sibTrans" cxnId="{C55759FB-02BE-407E-BE91-6811E77DF1C7}">
      <dgm:prSet/>
      <dgm:spPr/>
      <dgm:t>
        <a:bodyPr/>
        <a:lstStyle/>
        <a:p>
          <a:endParaRPr lang="en-US"/>
        </a:p>
      </dgm:t>
    </dgm:pt>
    <dgm:pt modelId="{C2A6047C-31B0-4DF9-B3F8-66417C6AC9A0}">
      <dgm:prSet custT="1"/>
      <dgm:spPr/>
      <dgm:t>
        <a:bodyPr/>
        <a:lstStyle/>
        <a:p>
          <a:r>
            <a:rPr lang="en-US" sz="1600" b="1" i="1" dirty="0" smtClean="0"/>
            <a:t>Specific: </a:t>
          </a:r>
          <a:r>
            <a:rPr lang="en-US" sz="1600" b="1" dirty="0" smtClean="0"/>
            <a:t>Career information must be realistic and provide appropriate details.</a:t>
          </a:r>
          <a:endParaRPr lang="en-US" sz="1600" b="1" dirty="0" smtClean="0">
            <a:cs typeface="+mn-cs"/>
          </a:endParaRPr>
        </a:p>
      </dgm:t>
    </dgm:pt>
    <dgm:pt modelId="{9124BB75-4150-4968-9E25-B772B069E5CC}" type="parTrans" cxnId="{B4CEB768-C48A-422B-B092-7A1166F9466B}">
      <dgm:prSet/>
      <dgm:spPr/>
      <dgm:t>
        <a:bodyPr/>
        <a:lstStyle/>
        <a:p>
          <a:endParaRPr lang="en-US"/>
        </a:p>
      </dgm:t>
    </dgm:pt>
    <dgm:pt modelId="{8F777191-E30C-4754-812E-0FAB3CF9F609}" type="sibTrans" cxnId="{B4CEB768-C48A-422B-B092-7A1166F9466B}">
      <dgm:prSet/>
      <dgm:spPr/>
      <dgm:t>
        <a:bodyPr/>
        <a:lstStyle/>
        <a:p>
          <a:endParaRPr lang="en-US"/>
        </a:p>
      </dgm:t>
    </dgm:pt>
    <dgm:pt modelId="{A2C4EDA4-8248-4022-BB66-8F98CD5B4D43}">
      <dgm:prSet custT="1"/>
      <dgm:spPr/>
      <dgm:t>
        <a:bodyPr/>
        <a:lstStyle/>
        <a:p>
          <a:r>
            <a:rPr lang="en-US" sz="1600" b="1" i="1" dirty="0" smtClean="0"/>
            <a:t>Sufficient: </a:t>
          </a:r>
          <a:r>
            <a:rPr lang="en-US" sz="1600" b="1" dirty="0" smtClean="0"/>
            <a:t>The description provided must contain enough essential information</a:t>
          </a:r>
          <a:endParaRPr lang="en-US" sz="1600" b="1" dirty="0" smtClean="0">
            <a:cs typeface="+mn-cs"/>
          </a:endParaRPr>
        </a:p>
      </dgm:t>
    </dgm:pt>
    <dgm:pt modelId="{B55AB575-9DD1-4C47-AD71-8AC708BAB49F}" type="parTrans" cxnId="{5820187A-4C2A-4F32-B83A-3979E12B4008}">
      <dgm:prSet/>
      <dgm:spPr/>
      <dgm:t>
        <a:bodyPr/>
        <a:lstStyle/>
        <a:p>
          <a:endParaRPr lang="en-US"/>
        </a:p>
      </dgm:t>
    </dgm:pt>
    <dgm:pt modelId="{727A180A-2607-4DE5-94B9-896192704D24}" type="sibTrans" cxnId="{5820187A-4C2A-4F32-B83A-3979E12B4008}">
      <dgm:prSet/>
      <dgm:spPr/>
      <dgm:t>
        <a:bodyPr/>
        <a:lstStyle/>
        <a:p>
          <a:endParaRPr lang="en-US"/>
        </a:p>
      </dgm:t>
    </dgm:pt>
    <dgm:pt modelId="{5C450320-7BBC-467A-961A-D6232B1CA681}">
      <dgm:prSet custT="1"/>
      <dgm:spPr/>
      <dgm:t>
        <a:bodyPr/>
        <a:lstStyle/>
        <a:p>
          <a:r>
            <a:rPr lang="en-US" sz="1600" b="1" i="1" dirty="0" smtClean="0"/>
            <a:t>Unbiased: </a:t>
          </a:r>
          <a:r>
            <a:rPr lang="en-US" sz="1600" b="1" dirty="0" smtClean="0"/>
            <a:t>The information should not come from a source that would have a reason to want to make it look worse or better than it really is.</a:t>
          </a:r>
          <a:endParaRPr lang="en-US" sz="1600" b="1" dirty="0" smtClean="0">
            <a:cs typeface="+mn-cs"/>
          </a:endParaRPr>
        </a:p>
      </dgm:t>
    </dgm:pt>
    <dgm:pt modelId="{DA773762-3963-4A76-A2AB-86DA46950D2D}" type="parTrans" cxnId="{DECF3363-F405-4BF4-9291-AC2D088590D7}">
      <dgm:prSet/>
      <dgm:spPr/>
      <dgm:t>
        <a:bodyPr/>
        <a:lstStyle/>
        <a:p>
          <a:endParaRPr lang="en-US"/>
        </a:p>
      </dgm:t>
    </dgm:pt>
    <dgm:pt modelId="{6214AC3F-7352-41E4-A11C-38B9C389422B}" type="sibTrans" cxnId="{DECF3363-F405-4BF4-9291-AC2D088590D7}">
      <dgm:prSet/>
      <dgm:spPr/>
      <dgm:t>
        <a:bodyPr/>
        <a:lstStyle/>
        <a:p>
          <a:endParaRPr lang="en-US"/>
        </a:p>
      </dgm:t>
    </dgm:pt>
    <dgm:pt modelId="{7EA3C7E7-B49B-46E0-8D3C-BE58D127F49E}" type="pres">
      <dgm:prSet presAssocID="{DFD36BD5-19AE-401E-84DD-AC67164FAB6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9DEFB8-CD95-4E04-AA1A-2FC906E00514}" type="pres">
      <dgm:prSet presAssocID="{B4C8D8E4-4A22-4B4C-9F38-5272F5E78731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A49BA2-30E0-48B4-BEBE-017EF2CF08B4}" type="pres">
      <dgm:prSet presAssocID="{5A67649A-3F5F-4A05-81D8-9D7CE16D7C7F}" presName="spacer" presStyleCnt="0"/>
      <dgm:spPr/>
      <dgm:t>
        <a:bodyPr/>
        <a:lstStyle/>
        <a:p>
          <a:endParaRPr lang="en-US"/>
        </a:p>
      </dgm:t>
    </dgm:pt>
    <dgm:pt modelId="{AA35FF1E-9B1E-423A-8C3C-F131F65140E1}" type="pres">
      <dgm:prSet presAssocID="{86E70CAB-994E-4C0E-B4FC-6CE1ACEC62D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82E6C1-4C34-4094-93CA-A2BD3E96E676}" type="pres">
      <dgm:prSet presAssocID="{9A16BEE5-4DF6-4B27-A96A-BEAC998AF54C}" presName="spacer" presStyleCnt="0"/>
      <dgm:spPr/>
      <dgm:t>
        <a:bodyPr/>
        <a:lstStyle/>
        <a:p>
          <a:endParaRPr lang="en-US"/>
        </a:p>
      </dgm:t>
    </dgm:pt>
    <dgm:pt modelId="{F521F215-DD9B-461E-A8C8-FBAABC20E189}" type="pres">
      <dgm:prSet presAssocID="{9DF767A7-C9B2-4F8D-A7B2-684E3151E9D4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9B6FCE-5F3C-4A5C-98A1-2C8C81A886E3}" type="pres">
      <dgm:prSet presAssocID="{6DC7D61D-E6E5-437C-AD7B-ED98B3386EFE}" presName="spacer" presStyleCnt="0"/>
      <dgm:spPr/>
      <dgm:t>
        <a:bodyPr/>
        <a:lstStyle/>
        <a:p>
          <a:endParaRPr lang="en-US"/>
        </a:p>
      </dgm:t>
    </dgm:pt>
    <dgm:pt modelId="{CA16FB90-763B-4CF2-AD07-A17B6B500217}" type="pres">
      <dgm:prSet presAssocID="{C2A6047C-31B0-4DF9-B3F8-66417C6AC9A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8290C-10B3-4730-AB40-A6A9F07473A8}" type="pres">
      <dgm:prSet presAssocID="{8F777191-E30C-4754-812E-0FAB3CF9F609}" presName="spacer" presStyleCnt="0"/>
      <dgm:spPr/>
      <dgm:t>
        <a:bodyPr/>
        <a:lstStyle/>
        <a:p>
          <a:endParaRPr lang="en-US"/>
        </a:p>
      </dgm:t>
    </dgm:pt>
    <dgm:pt modelId="{2D7F6CBE-011B-4A65-9285-11F6D973BAC5}" type="pres">
      <dgm:prSet presAssocID="{A2C4EDA4-8248-4022-BB66-8F98CD5B4D43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255F3F-14BC-4C10-B0EA-89D2703317C7}" type="pres">
      <dgm:prSet presAssocID="{727A180A-2607-4DE5-94B9-896192704D24}" presName="spacer" presStyleCnt="0"/>
      <dgm:spPr/>
      <dgm:t>
        <a:bodyPr/>
        <a:lstStyle/>
        <a:p>
          <a:endParaRPr lang="en-US"/>
        </a:p>
      </dgm:t>
    </dgm:pt>
    <dgm:pt modelId="{AFEDFF08-7F1A-4A81-8FA7-C5D1DB470E3D}" type="pres">
      <dgm:prSet presAssocID="{5C450320-7BBC-467A-961A-D6232B1CA68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C41292-9DA4-4B1B-A248-6DD7E365AC46}" type="presOf" srcId="{A2C4EDA4-8248-4022-BB66-8F98CD5B4D43}" destId="{2D7F6CBE-011B-4A65-9285-11F6D973BAC5}" srcOrd="0" destOrd="0" presId="urn:microsoft.com/office/officeart/2005/8/layout/vList2"/>
    <dgm:cxn modelId="{C55759FB-02BE-407E-BE91-6811E77DF1C7}" srcId="{DFD36BD5-19AE-401E-84DD-AC67164FAB6E}" destId="{9DF767A7-C9B2-4F8D-A7B2-684E3151E9D4}" srcOrd="2" destOrd="0" parTransId="{13B9517A-239D-4324-A52D-73A956439EC7}" sibTransId="{6DC7D61D-E6E5-437C-AD7B-ED98B3386EFE}"/>
    <dgm:cxn modelId="{5820187A-4C2A-4F32-B83A-3979E12B4008}" srcId="{DFD36BD5-19AE-401E-84DD-AC67164FAB6E}" destId="{A2C4EDA4-8248-4022-BB66-8F98CD5B4D43}" srcOrd="4" destOrd="0" parTransId="{B55AB575-9DD1-4C47-AD71-8AC708BAB49F}" sibTransId="{727A180A-2607-4DE5-94B9-896192704D24}"/>
    <dgm:cxn modelId="{AD3A2D0D-1C27-4A01-8B53-6AD312C6F0AA}" type="presOf" srcId="{5C450320-7BBC-467A-961A-D6232B1CA681}" destId="{AFEDFF08-7F1A-4A81-8FA7-C5D1DB470E3D}" srcOrd="0" destOrd="0" presId="urn:microsoft.com/office/officeart/2005/8/layout/vList2"/>
    <dgm:cxn modelId="{CB94C97C-FDE2-47F3-BEA8-622DC5857BC3}" type="presOf" srcId="{9DF767A7-C9B2-4F8D-A7B2-684E3151E9D4}" destId="{F521F215-DD9B-461E-A8C8-FBAABC20E189}" srcOrd="0" destOrd="0" presId="urn:microsoft.com/office/officeart/2005/8/layout/vList2"/>
    <dgm:cxn modelId="{E5B28FE1-A774-476B-BABD-ECB75E422C86}" type="presOf" srcId="{DFD36BD5-19AE-401E-84DD-AC67164FAB6E}" destId="{7EA3C7E7-B49B-46E0-8D3C-BE58D127F49E}" srcOrd="0" destOrd="0" presId="urn:microsoft.com/office/officeart/2005/8/layout/vList2"/>
    <dgm:cxn modelId="{B4CEB768-C48A-422B-B092-7A1166F9466B}" srcId="{DFD36BD5-19AE-401E-84DD-AC67164FAB6E}" destId="{C2A6047C-31B0-4DF9-B3F8-66417C6AC9A0}" srcOrd="3" destOrd="0" parTransId="{9124BB75-4150-4968-9E25-B772B069E5CC}" sibTransId="{8F777191-E30C-4754-812E-0FAB3CF9F609}"/>
    <dgm:cxn modelId="{6638E785-9AD6-49F6-9D77-CC05125CE906}" srcId="{DFD36BD5-19AE-401E-84DD-AC67164FAB6E}" destId="{86E70CAB-994E-4C0E-B4FC-6CE1ACEC62DF}" srcOrd="1" destOrd="0" parTransId="{96043D36-7F05-4B24-897D-CE5540AF732D}" sibTransId="{9A16BEE5-4DF6-4B27-A96A-BEAC998AF54C}"/>
    <dgm:cxn modelId="{44C899A3-76B1-45A0-8DA8-AE1EC1ADA1A2}" srcId="{DFD36BD5-19AE-401E-84DD-AC67164FAB6E}" destId="{B4C8D8E4-4A22-4B4C-9F38-5272F5E78731}" srcOrd="0" destOrd="0" parTransId="{4D90AB27-47AE-43E4-85E9-EC99DD4564EC}" sibTransId="{5A67649A-3F5F-4A05-81D8-9D7CE16D7C7F}"/>
    <dgm:cxn modelId="{E03FC6A2-D1DB-4869-A033-C76E14F01B0E}" type="presOf" srcId="{B4C8D8E4-4A22-4B4C-9F38-5272F5E78731}" destId="{259DEFB8-CD95-4E04-AA1A-2FC906E00514}" srcOrd="0" destOrd="0" presId="urn:microsoft.com/office/officeart/2005/8/layout/vList2"/>
    <dgm:cxn modelId="{F62059C9-B65F-4CCA-B780-CA9ABE10865F}" type="presOf" srcId="{C2A6047C-31B0-4DF9-B3F8-66417C6AC9A0}" destId="{CA16FB90-763B-4CF2-AD07-A17B6B500217}" srcOrd="0" destOrd="0" presId="urn:microsoft.com/office/officeart/2005/8/layout/vList2"/>
    <dgm:cxn modelId="{DECF3363-F405-4BF4-9291-AC2D088590D7}" srcId="{DFD36BD5-19AE-401E-84DD-AC67164FAB6E}" destId="{5C450320-7BBC-467A-961A-D6232B1CA681}" srcOrd="5" destOrd="0" parTransId="{DA773762-3963-4A76-A2AB-86DA46950D2D}" sibTransId="{6214AC3F-7352-41E4-A11C-38B9C389422B}"/>
    <dgm:cxn modelId="{E3157BD5-11E8-47EF-9186-E2C296B90B3A}" type="presOf" srcId="{86E70CAB-994E-4C0E-B4FC-6CE1ACEC62DF}" destId="{AA35FF1E-9B1E-423A-8C3C-F131F65140E1}" srcOrd="0" destOrd="0" presId="urn:microsoft.com/office/officeart/2005/8/layout/vList2"/>
    <dgm:cxn modelId="{135DC76A-17F5-4A98-8BDC-3CAB2B725F07}" type="presParOf" srcId="{7EA3C7E7-B49B-46E0-8D3C-BE58D127F49E}" destId="{259DEFB8-CD95-4E04-AA1A-2FC906E00514}" srcOrd="0" destOrd="0" presId="urn:microsoft.com/office/officeart/2005/8/layout/vList2"/>
    <dgm:cxn modelId="{D4ADCBE7-FE02-4439-A6E1-10EB8036E415}" type="presParOf" srcId="{7EA3C7E7-B49B-46E0-8D3C-BE58D127F49E}" destId="{CDA49BA2-30E0-48B4-BEBE-017EF2CF08B4}" srcOrd="1" destOrd="0" presId="urn:microsoft.com/office/officeart/2005/8/layout/vList2"/>
    <dgm:cxn modelId="{72E810EC-C71B-4625-B313-B712DFB25EFA}" type="presParOf" srcId="{7EA3C7E7-B49B-46E0-8D3C-BE58D127F49E}" destId="{AA35FF1E-9B1E-423A-8C3C-F131F65140E1}" srcOrd="2" destOrd="0" presId="urn:microsoft.com/office/officeart/2005/8/layout/vList2"/>
    <dgm:cxn modelId="{441E856B-1711-4F4C-AF68-777CF0F695DD}" type="presParOf" srcId="{7EA3C7E7-B49B-46E0-8D3C-BE58D127F49E}" destId="{5C82E6C1-4C34-4094-93CA-A2BD3E96E676}" srcOrd="3" destOrd="0" presId="urn:microsoft.com/office/officeart/2005/8/layout/vList2"/>
    <dgm:cxn modelId="{A137EF40-9B68-4666-9870-F57583B70D86}" type="presParOf" srcId="{7EA3C7E7-B49B-46E0-8D3C-BE58D127F49E}" destId="{F521F215-DD9B-461E-A8C8-FBAABC20E189}" srcOrd="4" destOrd="0" presId="urn:microsoft.com/office/officeart/2005/8/layout/vList2"/>
    <dgm:cxn modelId="{2F043273-D324-4D47-ADCA-6C4FA525CB7B}" type="presParOf" srcId="{7EA3C7E7-B49B-46E0-8D3C-BE58D127F49E}" destId="{BC9B6FCE-5F3C-4A5C-98A1-2C8C81A886E3}" srcOrd="5" destOrd="0" presId="urn:microsoft.com/office/officeart/2005/8/layout/vList2"/>
    <dgm:cxn modelId="{F6784AEC-2F24-4C9A-89DC-3978EC7BE6FB}" type="presParOf" srcId="{7EA3C7E7-B49B-46E0-8D3C-BE58D127F49E}" destId="{CA16FB90-763B-4CF2-AD07-A17B6B500217}" srcOrd="6" destOrd="0" presId="urn:microsoft.com/office/officeart/2005/8/layout/vList2"/>
    <dgm:cxn modelId="{6AF51880-B8A9-4337-8C12-004D8D98EEB8}" type="presParOf" srcId="{7EA3C7E7-B49B-46E0-8D3C-BE58D127F49E}" destId="{FA58290C-10B3-4730-AB40-A6A9F07473A8}" srcOrd="7" destOrd="0" presId="urn:microsoft.com/office/officeart/2005/8/layout/vList2"/>
    <dgm:cxn modelId="{6BCC6211-F399-4593-AE87-2EF47A8E6001}" type="presParOf" srcId="{7EA3C7E7-B49B-46E0-8D3C-BE58D127F49E}" destId="{2D7F6CBE-011B-4A65-9285-11F6D973BAC5}" srcOrd="8" destOrd="0" presId="urn:microsoft.com/office/officeart/2005/8/layout/vList2"/>
    <dgm:cxn modelId="{4FC6C115-A220-43D4-9EE4-3AFF8904709E}" type="presParOf" srcId="{7EA3C7E7-B49B-46E0-8D3C-BE58D127F49E}" destId="{C5255F3F-14BC-4C10-B0EA-89D2703317C7}" srcOrd="9" destOrd="0" presId="urn:microsoft.com/office/officeart/2005/8/layout/vList2"/>
    <dgm:cxn modelId="{3CFD7B75-FE1C-4AC3-B6A4-5B1462809D4B}" type="presParOf" srcId="{7EA3C7E7-B49B-46E0-8D3C-BE58D127F49E}" destId="{AFEDFF08-7F1A-4A81-8FA7-C5D1DB470E3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fld id="{E08FF8D4-98A0-4A78-9B7A-23EF0628F7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14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7BC57AB-C961-4912-B422-9DD2205FD927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843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n-cs"/>
              </a:rPr>
              <a:t>These are linked to the Internet so that the instructor can show live demonstrations of what is contained in each.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003C475-CF31-4BBC-AB75-4F40E8EB63A0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08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33CE8-BF6E-448D-9E83-1D29F8567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AC310-8D00-46FD-AF28-35B77D75E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0AD09-FBD0-48CA-AA93-72B5CFCDE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DB36-CD04-4B62-9997-19ECF08244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DB571-1378-4780-ACEC-89C596CAF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DCD8-5C7D-466E-9DB9-F2C8878892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04789-4D2C-4170-A316-6DD27FAC96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3AC74-5EA2-41D5-B6F7-E14FE3740D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4749-0352-445A-BD50-E102B59BC9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722C9-32ED-4901-9995-521B6FDE6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5EEC9-618B-4C70-BAA3-31BDF7713C0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3D3C9-2BFE-4E45-B05E-EE6230185B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ynextmove.org/" TargetMode="External"/><Relationship Id="rId3" Type="http://schemas.openxmlformats.org/officeDocument/2006/relationships/hyperlink" Target="mailto:http://www.bls.gov/oco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5.png"/><Relationship Id="rId5" Type="http://schemas.openxmlformats.org/officeDocument/2006/relationships/hyperlink" Target="mailto:http://www.bls.gov/oco/cg/" TargetMode="External"/><Relationship Id="rId10" Type="http://schemas.openxmlformats.org/officeDocument/2006/relationships/image" Target="../media/image4.png"/><Relationship Id="rId4" Type="http://schemas.openxmlformats.org/officeDocument/2006/relationships/hyperlink" Target="mailto:http://www.onetonline.org/" TargetMode="External"/><Relationship Id="rId9" Type="http://schemas.openxmlformats.org/officeDocument/2006/relationships/hyperlink" Target="http://www.careeronestop.org/toolkit/toolkit.asp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990600" y="1762125"/>
            <a:ext cx="7315200" cy="196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Chapter </a:t>
            </a:r>
            <a:r>
              <a:rPr lang="en-US" sz="32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  <a:endParaRPr lang="en-US" sz="32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l"/>
            <a:r>
              <a:rPr 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Role of Career Information and Technological Resources in Career Planning</a:t>
            </a:r>
            <a:endParaRPr lang="en-US" sz="320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562600"/>
            <a:ext cx="49688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601155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Classification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purpose of classification is to </a:t>
            </a:r>
            <a:r>
              <a:rPr lang="en-US" b="1" dirty="0" smtClean="0"/>
              <a:t>organize information </a:t>
            </a:r>
            <a:r>
              <a:rPr lang="en-US" b="1" dirty="0"/>
              <a:t>so that it can be easily accessed </a:t>
            </a:r>
            <a:r>
              <a:rPr lang="en-US" b="1" dirty="0" smtClean="0"/>
              <a:t>by a </a:t>
            </a:r>
            <a:r>
              <a:rPr lang="en-US" b="1" dirty="0"/>
              <a:t>variety of individuals for different purposes</a:t>
            </a:r>
            <a:r>
              <a:rPr lang="en-US" b="1" dirty="0" smtClean="0"/>
              <a:t>. Some classification </a:t>
            </a:r>
            <a:r>
              <a:rPr lang="en-US" b="1" dirty="0"/>
              <a:t>systems </a:t>
            </a:r>
            <a:r>
              <a:rPr lang="en-US" b="1" dirty="0" smtClean="0"/>
              <a:t>that are </a:t>
            </a:r>
            <a:r>
              <a:rPr lang="en-US" b="1" dirty="0"/>
              <a:t>of use to career services </a:t>
            </a:r>
            <a:r>
              <a:rPr lang="en-US" b="1" dirty="0" smtClean="0"/>
              <a:t>providers</a:t>
            </a:r>
          </a:p>
          <a:p>
            <a:pPr marL="0" indent="0">
              <a:buNone/>
            </a:pP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/>
              <a:t>Holland RIASEC Classification </a:t>
            </a:r>
            <a:r>
              <a:rPr lang="en-US" b="1" i="1" dirty="0" smtClean="0"/>
              <a:t>System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/>
              <a:t>Standard Occupational </a:t>
            </a:r>
            <a:r>
              <a:rPr lang="en-US" b="1" i="1" dirty="0" smtClean="0"/>
              <a:t>Classification (</a:t>
            </a:r>
            <a:r>
              <a:rPr lang="en-US" b="1" i="1" dirty="0"/>
              <a:t>SOC) </a:t>
            </a:r>
            <a:r>
              <a:rPr lang="en-US" b="1" i="1" dirty="0" smtClean="0"/>
              <a:t>system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/>
              <a:t>North American Industry </a:t>
            </a:r>
            <a:r>
              <a:rPr lang="en-US" b="1" i="1" dirty="0" smtClean="0"/>
              <a:t>Classification System </a:t>
            </a:r>
            <a:r>
              <a:rPr lang="en-US" b="1" i="1" dirty="0"/>
              <a:t>(NAICS</a:t>
            </a:r>
            <a:r>
              <a:rPr lang="en-US" b="1" i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 smtClean="0"/>
              <a:t>International </a:t>
            </a:r>
            <a:r>
              <a:rPr lang="en-US" b="1" i="1" dirty="0"/>
              <a:t>Standard </a:t>
            </a:r>
            <a:r>
              <a:rPr lang="en-US" b="1" i="1" dirty="0" smtClean="0"/>
              <a:t>Classification of </a:t>
            </a:r>
            <a:r>
              <a:rPr lang="en-US" b="1" i="1" dirty="0"/>
              <a:t>Occupations (ISCO</a:t>
            </a:r>
            <a:r>
              <a:rPr lang="en-US" b="1" i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/>
              <a:t>National Career Clusters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5441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924800" cy="762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What Affects the Labor Market?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0772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labor market is </a:t>
            </a:r>
            <a:r>
              <a:rPr lang="en-US" b="1" dirty="0" smtClean="0"/>
              <a:t>a dynamic </a:t>
            </a:r>
            <a:r>
              <a:rPr lang="en-US" b="1" dirty="0"/>
              <a:t>relationship between employers </a:t>
            </a:r>
            <a:r>
              <a:rPr lang="en-US" b="1" dirty="0" smtClean="0"/>
              <a:t>and employees</a:t>
            </a:r>
            <a:r>
              <a:rPr lang="en-US" b="1" dirty="0"/>
              <a:t>; it can be affected by many </a:t>
            </a:r>
            <a:r>
              <a:rPr lang="en-US" b="1" dirty="0" smtClean="0"/>
              <a:t>trends and </a:t>
            </a:r>
            <a:r>
              <a:rPr lang="en-US" b="1" dirty="0"/>
              <a:t>changes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b="1" dirty="0"/>
              <a:t>F</a:t>
            </a:r>
            <a:r>
              <a:rPr lang="en-US" sz="1600" b="1" dirty="0" smtClean="0"/>
              <a:t>rom </a:t>
            </a:r>
            <a:r>
              <a:rPr lang="en-US" sz="1600" b="1" dirty="0"/>
              <a:t>the employer’s perspective: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400" b="1" dirty="0"/>
              <a:t>C</a:t>
            </a:r>
            <a:r>
              <a:rPr lang="en-US" sz="1400" b="1" dirty="0" smtClean="0"/>
              <a:t>onstant </a:t>
            </a:r>
            <a:r>
              <a:rPr lang="en-US" sz="1400" b="1" dirty="0"/>
              <a:t>advance of </a:t>
            </a:r>
            <a:r>
              <a:rPr lang="en-US" sz="1400" b="1" dirty="0" smtClean="0"/>
              <a:t>technology creates </a:t>
            </a:r>
            <a:r>
              <a:rPr lang="en-US" sz="1400" b="1" dirty="0"/>
              <a:t>new jobs and causes others </a:t>
            </a:r>
            <a:r>
              <a:rPr lang="en-US" sz="1400" b="1" dirty="0" smtClean="0"/>
              <a:t>to become </a:t>
            </a:r>
            <a:r>
              <a:rPr lang="en-US" sz="1400" b="1" dirty="0"/>
              <a:t>obsolete.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400" b="1" dirty="0" smtClean="0"/>
              <a:t>Stockholders and/or </a:t>
            </a:r>
            <a:r>
              <a:rPr lang="en-US" sz="1400" b="1" dirty="0"/>
              <a:t>executives </a:t>
            </a:r>
            <a:r>
              <a:rPr lang="en-US" sz="1400" b="1" dirty="0" smtClean="0"/>
              <a:t>may </a:t>
            </a:r>
            <a:r>
              <a:rPr lang="en-US" sz="1400" b="1" dirty="0"/>
              <a:t>apply pressure for </a:t>
            </a:r>
            <a:r>
              <a:rPr lang="en-US" sz="1400" b="1" dirty="0" smtClean="0"/>
              <a:t>more profit </a:t>
            </a:r>
            <a:r>
              <a:rPr lang="en-US" sz="1400" b="1" dirty="0"/>
              <a:t>or </a:t>
            </a:r>
            <a:r>
              <a:rPr lang="en-US" sz="1400" b="1" dirty="0" smtClean="0"/>
              <a:t>cost-containment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400" b="1" dirty="0" smtClean="0"/>
              <a:t>Growth </a:t>
            </a:r>
            <a:r>
              <a:rPr lang="en-US" sz="1400" b="1" dirty="0"/>
              <a:t>or decline in the </a:t>
            </a:r>
            <a:r>
              <a:rPr lang="en-US" sz="1400" b="1" dirty="0" smtClean="0"/>
              <a:t>economy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400" b="1" dirty="0"/>
              <a:t>Sending work to places in the </a:t>
            </a:r>
            <a:r>
              <a:rPr lang="en-US" sz="1400" b="1" dirty="0" smtClean="0"/>
              <a:t>world where </a:t>
            </a:r>
            <a:r>
              <a:rPr lang="en-US" sz="1400" b="1" dirty="0"/>
              <a:t>lower wages are paid </a:t>
            </a:r>
            <a:endParaRPr lang="en-US" sz="1400" b="1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400" b="1" dirty="0" smtClean="0"/>
              <a:t>Choosing </a:t>
            </a:r>
            <a:r>
              <a:rPr lang="en-US" sz="1400" b="1" dirty="0"/>
              <a:t>to subcontract work out </a:t>
            </a:r>
            <a:endParaRPr lang="en-US" sz="1400" b="1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400" b="1" dirty="0" smtClean="0"/>
              <a:t>Federal </a:t>
            </a:r>
            <a:r>
              <a:rPr lang="en-US" sz="1400" b="1" dirty="0"/>
              <a:t>regulations regarding </a:t>
            </a:r>
            <a:r>
              <a:rPr lang="en-US" sz="1400" b="1" dirty="0" smtClean="0"/>
              <a:t>imports from </a:t>
            </a:r>
            <a:r>
              <a:rPr lang="en-US" sz="1400" b="1" dirty="0"/>
              <a:t>other countries </a:t>
            </a:r>
            <a:endParaRPr lang="en-US" sz="1400" b="1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400" b="1" dirty="0" smtClean="0"/>
              <a:t>Too </a:t>
            </a:r>
            <a:r>
              <a:rPr lang="en-US" sz="1400" b="1" dirty="0"/>
              <a:t>few skilled </a:t>
            </a:r>
            <a:r>
              <a:rPr lang="en-US" sz="1400" b="1" dirty="0" smtClean="0"/>
              <a:t>workers available </a:t>
            </a:r>
            <a:r>
              <a:rPr lang="en-US" sz="1400" b="1" dirty="0"/>
              <a:t>to employ in </a:t>
            </a:r>
            <a:r>
              <a:rPr lang="en-US" sz="1400" b="1" dirty="0" smtClean="0"/>
              <a:t>increasingly technological </a:t>
            </a:r>
            <a:r>
              <a:rPr lang="en-US" sz="1400" b="1" dirty="0"/>
              <a:t>worksites</a:t>
            </a:r>
            <a:r>
              <a:rPr lang="en-US" sz="14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63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What Affects the Labor Market?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7361"/>
            <a:ext cx="7677355" cy="40514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From the employee’s perspective: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Growth of industries and sectors that create jobs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Laws that protect workers’ rights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Employers not converting equipment to meet changing technological opportunities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Legislation designed to protect and give equal rights to members of the diverse populations that make up the U.S. workforce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The rate at which the United States issues work permits and visas to new </a:t>
            </a:r>
            <a:r>
              <a:rPr lang="en-US" b="1" dirty="0" smtClean="0"/>
              <a:t>immigrants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Changes in technology that make </a:t>
            </a:r>
            <a:r>
              <a:rPr lang="en-US" b="1" dirty="0" smtClean="0"/>
              <a:t>current job </a:t>
            </a:r>
            <a:r>
              <a:rPr lang="en-US" b="1" dirty="0"/>
              <a:t>skills obsolete and require </a:t>
            </a:r>
            <a:r>
              <a:rPr lang="en-US" b="1" dirty="0" smtClean="0"/>
              <a:t>upgrading or </a:t>
            </a:r>
            <a:r>
              <a:rPr lang="en-US" b="1" dirty="0"/>
              <a:t>replacing of skills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Modification </a:t>
            </a:r>
            <a:r>
              <a:rPr lang="en-US" b="1" dirty="0"/>
              <a:t>of legislation or </a:t>
            </a:r>
            <a:r>
              <a:rPr lang="en-US" b="1" dirty="0" smtClean="0"/>
              <a:t>practices impacting retirement </a:t>
            </a:r>
            <a:r>
              <a:rPr lang="en-US" b="1" dirty="0"/>
              <a:t>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01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+mj-cs"/>
              </a:rPr>
              <a:t>Common Career Information Sources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477626" y="2047876"/>
            <a:ext cx="4876800" cy="7620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sz="2000" dirty="0" smtClean="0">
                <a:hlinkClick r:id="rId3"/>
              </a:rPr>
              <a:t>Occupational Outlook Handbook</a:t>
            </a:r>
            <a:endParaRPr lang="en-US" sz="2000" dirty="0" smtClean="0"/>
          </a:p>
          <a:p>
            <a:pPr marL="0" indent="0" eaLnBrk="1" hangingPunct="1"/>
            <a:endParaRPr lang="en-US" dirty="0" smtClean="0"/>
          </a:p>
          <a:p>
            <a:pPr marL="0" indent="0" algn="r" eaLnBrk="1" hangingPunct="1"/>
            <a:endParaRPr lang="en-US" dirty="0" smtClean="0">
              <a:hlinkClick r:id="rId4"/>
            </a:endParaRPr>
          </a:p>
          <a:p>
            <a:pPr marL="0" indent="0" eaLnBrk="1" hangingPunct="1"/>
            <a:endParaRPr lang="en-US" dirty="0" smtClean="0"/>
          </a:p>
          <a:p>
            <a:pPr marL="0" indent="0" eaLnBrk="1" hangingPunct="1"/>
            <a:endParaRPr lang="en-US" dirty="0" smtClean="0">
              <a:hlinkClick r:id="rId5"/>
            </a:endParaRPr>
          </a:p>
          <a:p>
            <a:pPr marL="0" indent="0" eaLnBrk="1" hangingPunct="1">
              <a:buFontTx/>
              <a:buNone/>
            </a:pPr>
            <a:endParaRPr lang="en-US" dirty="0" smtClean="0">
              <a:hlinkClick r:id="rId5"/>
            </a:endParaRPr>
          </a:p>
        </p:txBody>
      </p:sp>
      <p:pic>
        <p:nvPicPr>
          <p:cNvPr id="33796" name="Picture 3" descr="Screen Shot 2011-09-28 at 11.30.31 AM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1836386"/>
            <a:ext cx="156368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5" descr="Screen Shot 2011-09-28 at 11.30.18 AM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7065" y="2100744"/>
            <a:ext cx="2686755" cy="245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9" name="TextBox 6"/>
          <p:cNvSpPr txBox="1">
            <a:spLocks noChangeArrowheads="1"/>
          </p:cNvSpPr>
          <p:nvPr/>
        </p:nvSpPr>
        <p:spPr bwMode="auto">
          <a:xfrm>
            <a:off x="664249" y="1567745"/>
            <a:ext cx="1305165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hlinkClick r:id="rId4"/>
              </a:rPr>
              <a:t>O*NET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0" y="3039534"/>
            <a:ext cx="2495551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8"/>
              </a:rPr>
              <a:t>My Next Move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25426" y="4800600"/>
            <a:ext cx="198120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9"/>
              </a:rPr>
              <a:t>Career One-Stop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251" y="3581400"/>
            <a:ext cx="30765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1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103" y="5686385"/>
            <a:ext cx="3241846" cy="419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448755" cy="9244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+mj-cs"/>
              </a:rPr>
              <a:t>Social Networking Sites (SNS) and Other Online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4582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Career services providers can help </a:t>
            </a:r>
            <a:r>
              <a:rPr lang="en-US" sz="2000" b="1" dirty="0" smtClean="0"/>
              <a:t>individuals wanting </a:t>
            </a:r>
            <a:r>
              <a:rPr lang="en-US" sz="2000" b="1" dirty="0"/>
              <a:t>to use SNS in their job search by: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Helping </a:t>
            </a:r>
            <a:r>
              <a:rPr lang="en-US" b="1" dirty="0"/>
              <a:t>individuals understand that </a:t>
            </a:r>
            <a:r>
              <a:rPr lang="en-US" b="1" dirty="0" smtClean="0"/>
              <a:t>using social </a:t>
            </a:r>
            <a:r>
              <a:rPr lang="en-US" b="1" dirty="0"/>
              <a:t>networking is just one aspect of </a:t>
            </a:r>
            <a:r>
              <a:rPr lang="en-US" b="1" dirty="0" smtClean="0"/>
              <a:t>the job </a:t>
            </a:r>
            <a:r>
              <a:rPr lang="en-US" b="1" dirty="0"/>
              <a:t>search process.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Providing </a:t>
            </a:r>
            <a:r>
              <a:rPr lang="en-US" b="1" dirty="0"/>
              <a:t>articles about how to use </a:t>
            </a:r>
            <a:r>
              <a:rPr lang="en-US" b="1" dirty="0" smtClean="0"/>
              <a:t>SNS effectively</a:t>
            </a:r>
            <a:r>
              <a:rPr lang="en-US" b="1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Discussing </a:t>
            </a:r>
            <a:r>
              <a:rPr lang="en-US" b="1" dirty="0"/>
              <a:t>how to use SNS to </a:t>
            </a:r>
            <a:r>
              <a:rPr lang="en-US" b="1" dirty="0" smtClean="0"/>
              <a:t>research companies </a:t>
            </a:r>
            <a:r>
              <a:rPr lang="en-US" b="1" dirty="0"/>
              <a:t>of interest or join </a:t>
            </a:r>
            <a:r>
              <a:rPr lang="en-US" b="1" dirty="0" smtClean="0"/>
              <a:t>relevant professional </a:t>
            </a:r>
            <a:r>
              <a:rPr lang="en-US" b="1" dirty="0"/>
              <a:t>groups.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Giving </a:t>
            </a:r>
            <a:r>
              <a:rPr lang="en-US" b="1" dirty="0"/>
              <a:t>tips on how to create and market </a:t>
            </a:r>
            <a:r>
              <a:rPr lang="en-US" b="1" dirty="0" smtClean="0"/>
              <a:t>an effective </a:t>
            </a:r>
            <a:r>
              <a:rPr lang="en-US" b="1" dirty="0"/>
              <a:t>online profile or presence.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Reviewing </a:t>
            </a:r>
            <a:r>
              <a:rPr lang="en-US" b="1" dirty="0"/>
              <a:t>privacy issues associated </a:t>
            </a:r>
            <a:r>
              <a:rPr lang="en-US" b="1" dirty="0" smtClean="0"/>
              <a:t>with being </a:t>
            </a:r>
            <a:r>
              <a:rPr lang="en-US" b="1" dirty="0"/>
              <a:t>in online SNS groups.</a:t>
            </a:r>
            <a:endParaRPr lang="en-US" b="1" dirty="0" smtClean="0"/>
          </a:p>
          <a:p>
            <a:pPr marL="0" indent="0" eaLnBrk="1" hangingPunct="1">
              <a:buNone/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75724"/>
            <a:ext cx="7601155" cy="92447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Online tools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07361"/>
            <a:ext cx="7601155" cy="405143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i="1" dirty="0"/>
              <a:t>Blogs: </a:t>
            </a:r>
            <a:r>
              <a:rPr lang="en-US" b="1" dirty="0"/>
              <a:t>A blog (short for weblog) is </a:t>
            </a:r>
            <a:r>
              <a:rPr lang="en-US" b="1" dirty="0" smtClean="0"/>
              <a:t>similar to </a:t>
            </a:r>
            <a:r>
              <a:rPr lang="en-US" b="1" dirty="0"/>
              <a:t>an online diary</a:t>
            </a:r>
            <a:r>
              <a:rPr lang="en-US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/>
              <a:t>Podcasts: </a:t>
            </a:r>
            <a:r>
              <a:rPr lang="en-US" b="1" dirty="0" smtClean="0"/>
              <a:t>A </a:t>
            </a:r>
            <a:r>
              <a:rPr lang="en-US" b="1" dirty="0"/>
              <a:t>“program made available </a:t>
            </a:r>
            <a:r>
              <a:rPr lang="en-US" b="1" dirty="0" smtClean="0"/>
              <a:t>in digital </a:t>
            </a:r>
            <a:r>
              <a:rPr lang="en-US" b="1" dirty="0"/>
              <a:t>format for automatic download over </a:t>
            </a:r>
            <a:r>
              <a:rPr lang="en-US" b="1" dirty="0" smtClean="0"/>
              <a:t>the Internet”.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/>
              <a:t>Wikis</a:t>
            </a:r>
            <a:r>
              <a:rPr lang="en-US" b="1" i="1" dirty="0" smtClean="0"/>
              <a:t>: </a:t>
            </a:r>
            <a:r>
              <a:rPr lang="en-US" b="1" dirty="0"/>
              <a:t>In </a:t>
            </a:r>
            <a:r>
              <a:rPr lang="en-US" b="1" dirty="0" smtClean="0"/>
              <a:t>common language </a:t>
            </a:r>
            <a:r>
              <a:rPr lang="en-US" b="1" dirty="0"/>
              <a:t>today, wiki has come to refer to </a:t>
            </a:r>
            <a:r>
              <a:rPr lang="en-US" b="1" dirty="0" smtClean="0"/>
              <a:t>a webpage </a:t>
            </a:r>
            <a:r>
              <a:rPr lang="en-US" b="1" dirty="0"/>
              <a:t>to which multiple people can </a:t>
            </a:r>
            <a:r>
              <a:rPr lang="en-US" b="1" dirty="0" smtClean="0"/>
              <a:t>add content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i="1" dirty="0"/>
              <a:t>Discussion Boards: </a:t>
            </a:r>
            <a:r>
              <a:rPr lang="en-US" b="1" dirty="0"/>
              <a:t>A discussion board </a:t>
            </a:r>
            <a:r>
              <a:rPr lang="en-US" b="1" dirty="0" smtClean="0"/>
              <a:t>or group </a:t>
            </a:r>
            <a:r>
              <a:rPr lang="en-US" b="1" dirty="0"/>
              <a:t>is a website that allows individuals </a:t>
            </a:r>
            <a:r>
              <a:rPr lang="en-US" b="1" dirty="0" smtClean="0"/>
              <a:t>to “</a:t>
            </a:r>
            <a:r>
              <a:rPr lang="en-US" b="1" dirty="0"/>
              <a:t>discuss” various topics</a:t>
            </a:r>
            <a:r>
              <a:rPr lang="en-US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Mobile apps are growing in popularity </a:t>
            </a:r>
            <a:r>
              <a:rPr lang="en-US" b="1" dirty="0" smtClean="0"/>
              <a:t>and many </a:t>
            </a:r>
            <a:r>
              <a:rPr lang="en-US" b="1" dirty="0"/>
              <a:t>of your clients may be interested in </a:t>
            </a:r>
            <a:r>
              <a:rPr lang="en-US" b="1" dirty="0" smtClean="0"/>
              <a:t>a mobile </a:t>
            </a:r>
            <a:r>
              <a:rPr lang="en-US" b="1" dirty="0"/>
              <a:t>version of career information resources.</a:t>
            </a:r>
          </a:p>
        </p:txBody>
      </p:sp>
    </p:spTree>
    <p:extLst>
      <p:ext uri="{BB962C8B-B14F-4D97-AF65-F5344CB8AC3E}">
        <p14:creationId xmlns:p14="http://schemas.microsoft.com/office/powerpoint/2010/main" val="165382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75724"/>
            <a:ext cx="7448755" cy="924475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+mj-cs"/>
              </a:rPr>
              <a:t>Career Information Literacy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1"/>
            <a:ext cx="7524955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Can you: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Recognize </a:t>
            </a:r>
            <a:r>
              <a:rPr lang="en-US" sz="2000" b="1" dirty="0"/>
              <a:t>when information is needed?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Locate </a:t>
            </a:r>
            <a:r>
              <a:rPr lang="en-US" sz="2000" b="1" dirty="0"/>
              <a:t>information that you or your </a:t>
            </a:r>
            <a:r>
              <a:rPr lang="en-US" sz="2000" b="1" dirty="0" smtClean="0"/>
              <a:t>clients need</a:t>
            </a:r>
            <a:r>
              <a:rPr lang="en-US" sz="2000" b="1" dirty="0"/>
              <a:t>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Critically </a:t>
            </a:r>
            <a:r>
              <a:rPr lang="en-US" sz="2000" b="1" dirty="0"/>
              <a:t>evaluate information to </a:t>
            </a:r>
            <a:r>
              <a:rPr lang="en-US" sz="2000" b="1" dirty="0" smtClean="0"/>
              <a:t>determine its </a:t>
            </a:r>
            <a:r>
              <a:rPr lang="en-US" sz="2000" b="1" dirty="0"/>
              <a:t>quality, currency, and accuracy?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Effectively </a:t>
            </a:r>
            <a:r>
              <a:rPr lang="en-US" sz="2000" b="1" dirty="0"/>
              <a:t>use the needed information?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677355" cy="924475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Critically Evaluating Information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and Technological Resources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  <a:cs typeface="+mj-cs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16483103"/>
              </p:ext>
            </p:extLst>
          </p:nvPr>
        </p:nvGraphicFramePr>
        <p:xfrm>
          <a:off x="685800" y="1905000"/>
          <a:ext cx="7772400" cy="436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9244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+mj-cs"/>
              </a:rPr>
              <a:t>Incorporating Information/Technology Into Career Planning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848600" cy="480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Information is a foundational tool that all </a:t>
            </a:r>
            <a:r>
              <a:rPr lang="en-US" b="1" dirty="0" smtClean="0"/>
              <a:t>career professionals </a:t>
            </a:r>
            <a:r>
              <a:rPr lang="en-US" b="1" dirty="0"/>
              <a:t>use to help their clients make </a:t>
            </a:r>
            <a:r>
              <a:rPr lang="en-US" b="1" dirty="0" smtClean="0"/>
              <a:t>career decisions. It can be </a:t>
            </a:r>
            <a:r>
              <a:rPr lang="en-US" b="1" dirty="0" err="1" smtClean="0"/>
              <a:t>ised</a:t>
            </a:r>
            <a:r>
              <a:rPr lang="en-US" b="1" dirty="0" smtClean="0"/>
              <a:t> at </a:t>
            </a:r>
            <a:r>
              <a:rPr lang="en-US" b="1" dirty="0"/>
              <a:t>every stage </a:t>
            </a:r>
            <a:r>
              <a:rPr lang="en-US" b="1" dirty="0" smtClean="0"/>
              <a:t>in the </a:t>
            </a:r>
            <a:r>
              <a:rPr lang="en-US" b="1" dirty="0"/>
              <a:t>process</a:t>
            </a:r>
            <a:r>
              <a:rPr lang="en-US" b="1" dirty="0" smtClean="0"/>
              <a:t>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Self-assessment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b="1" dirty="0" smtClean="0"/>
              <a:t>Researching options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b="1" dirty="0" smtClean="0"/>
              <a:t>Making a decision (pro/con analyses)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b="1" dirty="0" smtClean="0"/>
              <a:t>Job search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b="1" dirty="0" smtClean="0"/>
              <a:t>The chapter gives an example of integrating information into the CASVE Cycle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125113" cy="924475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Technological Resources: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Benefits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Some </a:t>
            </a:r>
            <a:r>
              <a:rPr lang="en-US" sz="2400" b="1" dirty="0" smtClean="0"/>
              <a:t>benefits include: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expediency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currency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convenience</a:t>
            </a:r>
            <a:endParaRPr lang="en-US" sz="20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24/7 </a:t>
            </a:r>
            <a:r>
              <a:rPr lang="en-US" sz="2000" b="1" dirty="0" smtClean="0"/>
              <a:t>availability/service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access </a:t>
            </a:r>
            <a:r>
              <a:rPr lang="en-US" sz="2000" b="1" dirty="0"/>
              <a:t>to </a:t>
            </a:r>
            <a:r>
              <a:rPr lang="en-US" sz="2000" b="1" dirty="0" smtClean="0"/>
              <a:t>multiple sources </a:t>
            </a:r>
            <a:r>
              <a:rPr lang="en-US" sz="2000" b="1" dirty="0"/>
              <a:t>of </a:t>
            </a:r>
            <a:r>
              <a:rPr lang="en-US" sz="2000" b="1" dirty="0" smtClean="0"/>
              <a:t>information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lower expense</a:t>
            </a:r>
            <a:endParaRPr lang="en-US" sz="2000" b="1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ability to address different learning </a:t>
            </a:r>
            <a:r>
              <a:rPr lang="en-US" sz="2000" b="1" dirty="0" smtClean="0"/>
              <a:t>styles</a:t>
            </a:r>
          </a:p>
        </p:txBody>
      </p:sp>
    </p:spTree>
    <p:extLst>
      <p:ext uri="{BB962C8B-B14F-4D97-AF65-F5344CB8AC3E}">
        <p14:creationId xmlns:p14="http://schemas.microsoft.com/office/powerpoint/2010/main" val="61899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125113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Learning Objectives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9724435"/>
              </p:ext>
            </p:extLst>
          </p:nvPr>
        </p:nvGraphicFramePr>
        <p:xfrm>
          <a:off x="762000" y="1371600"/>
          <a:ext cx="7372555" cy="480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183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Technological Resources: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Challenges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Some potential challenges of online tools include: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The skill levels of both the client and the career services provider.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The “digital divide”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Maintaining privacy and confidentiality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Quality of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692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+mj-cs"/>
              </a:rPr>
              <a:t>Online Service Delivery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b="1" dirty="0" smtClean="0"/>
              <a:t>Various issues to consider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b="1" dirty="0" smtClean="0"/>
              <a:t>Additional training may be necessary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b="1" dirty="0" smtClean="0"/>
              <a:t>Possibilities include: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b="1" dirty="0" smtClean="0"/>
              <a:t>Completely online services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b="1" dirty="0" smtClean="0"/>
              <a:t>Website as a storehouse for information and/or interaction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b="1" dirty="0" smtClean="0"/>
              <a:t>Interacting via e-mail, online chat, telephone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b="1" dirty="0" smtClean="0"/>
              <a:t>Check out NCDA guidelines!!!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75724"/>
            <a:ext cx="7601155" cy="92447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cs typeface="+mj-cs"/>
              </a:rPr>
              <a:t>Evaluating Technological Readiness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4876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b="1" dirty="0" smtClean="0"/>
              <a:t>It’s not just for our clients!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b="1" dirty="0" smtClean="0"/>
              <a:t>Complete the table in the text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b="1" dirty="0" smtClean="0"/>
              <a:t>What areas are your strengths? weaknesses? 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b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b="1" dirty="0" smtClean="0"/>
              <a:t>What is your plan for improvement?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125113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Learning Objectives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157635"/>
              </p:ext>
            </p:extLst>
          </p:nvPr>
        </p:nvGraphicFramePr>
        <p:xfrm>
          <a:off x="762000" y="1447801"/>
          <a:ext cx="7696200" cy="4410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937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753555" cy="1219199"/>
          </a:xfrm>
        </p:spPr>
        <p:txBody>
          <a:bodyPr/>
          <a:lstStyle/>
          <a:p>
            <a:r>
              <a:rPr lang="en-US" sz="3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The Role of Information and</a:t>
            </a:r>
            <a:br>
              <a:rPr lang="en-US" sz="3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sz="3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Technological Resources </a:t>
            </a:r>
            <a:endParaRPr lang="en-US" sz="3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07361"/>
            <a:ext cx="7524955" cy="367903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Ultimately the role of information </a:t>
            </a:r>
            <a:r>
              <a:rPr lang="en-US" sz="2000" b="1" dirty="0" smtClean="0"/>
              <a:t>and technological </a:t>
            </a:r>
            <a:r>
              <a:rPr lang="en-US" sz="2000" b="1" dirty="0"/>
              <a:t>resources in career planning is </a:t>
            </a:r>
            <a:r>
              <a:rPr lang="en-US" sz="2000" b="1" dirty="0" smtClean="0"/>
              <a:t>to provide </a:t>
            </a:r>
            <a:r>
              <a:rPr lang="en-US" sz="2000" b="1" dirty="0"/>
              <a:t>the career seeker with additional </a:t>
            </a:r>
            <a:r>
              <a:rPr lang="en-US" sz="2000" b="1" dirty="0" smtClean="0"/>
              <a:t>data to </a:t>
            </a:r>
            <a:r>
              <a:rPr lang="en-US" sz="2000" b="1" dirty="0"/>
              <a:t>include in his/her decision-making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The </a:t>
            </a:r>
            <a:r>
              <a:rPr lang="en-US" sz="2000" b="1" dirty="0"/>
              <a:t>goal of this chapter is to broaden </a:t>
            </a:r>
            <a:r>
              <a:rPr lang="en-US" sz="2000" b="1" dirty="0" smtClean="0"/>
              <a:t>your ability </a:t>
            </a:r>
            <a:r>
              <a:rPr lang="en-US" sz="2000" b="1" dirty="0"/>
              <a:t>to identify, evaluate, and apply </a:t>
            </a:r>
            <a:r>
              <a:rPr lang="en-US" sz="2000" b="1" dirty="0" smtClean="0"/>
              <a:t>various information </a:t>
            </a:r>
            <a:r>
              <a:rPr lang="en-US" sz="2000" b="1" dirty="0"/>
              <a:t>resources to common </a:t>
            </a:r>
            <a:r>
              <a:rPr lang="en-US" sz="2000" b="1" dirty="0" smtClean="0"/>
              <a:t>career problems </a:t>
            </a:r>
            <a:r>
              <a:rPr lang="en-US" sz="2000" b="1" dirty="0"/>
              <a:t>faced by your clients.</a:t>
            </a:r>
          </a:p>
        </p:txBody>
      </p:sp>
    </p:spTree>
    <p:extLst>
      <p:ext uri="{BB962C8B-B14F-4D97-AF65-F5344CB8AC3E}">
        <p14:creationId xmlns:p14="http://schemas.microsoft.com/office/powerpoint/2010/main" val="210134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24955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Information: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Definition and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Uses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001000" cy="433479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i="1" dirty="0"/>
              <a:t>Information </a:t>
            </a:r>
            <a:r>
              <a:rPr lang="en-US" sz="2000" b="1" dirty="0"/>
              <a:t>can be defined as data</a:t>
            </a:r>
            <a:r>
              <a:rPr lang="en-US" sz="2000" b="1" dirty="0" smtClean="0"/>
              <a:t>, knowledge</a:t>
            </a:r>
            <a:r>
              <a:rPr lang="en-US" sz="2000" b="1" dirty="0"/>
              <a:t>, or intelligence that is either </a:t>
            </a:r>
            <a:r>
              <a:rPr lang="en-US" sz="2000" b="1" dirty="0" smtClean="0"/>
              <a:t>given or </a:t>
            </a:r>
            <a:r>
              <a:rPr lang="en-US" sz="2000" b="1" dirty="0"/>
              <a:t>received. </a:t>
            </a: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May be: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800" b="1" dirty="0" smtClean="0"/>
              <a:t>fact </a:t>
            </a:r>
            <a:r>
              <a:rPr lang="en-US" sz="1800" b="1" dirty="0"/>
              <a:t>or </a:t>
            </a:r>
            <a:r>
              <a:rPr lang="en-US" sz="1800" b="1" dirty="0" smtClean="0"/>
              <a:t>opinion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800" b="1" dirty="0" smtClean="0"/>
              <a:t>valid </a:t>
            </a:r>
            <a:r>
              <a:rPr lang="en-US" sz="1800" b="1" dirty="0"/>
              <a:t>or </a:t>
            </a:r>
            <a:r>
              <a:rPr lang="en-US" sz="1800" b="1" dirty="0" smtClean="0"/>
              <a:t>invalid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800" b="1" dirty="0" smtClean="0"/>
              <a:t>simple </a:t>
            </a:r>
            <a:r>
              <a:rPr lang="en-US" sz="1800" b="1" dirty="0"/>
              <a:t>or </a:t>
            </a:r>
            <a:r>
              <a:rPr lang="en-US" sz="1800" b="1" dirty="0" smtClean="0"/>
              <a:t>complex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800" b="1" dirty="0" smtClean="0"/>
              <a:t>current or outdated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800" b="1" dirty="0" smtClean="0"/>
              <a:t>presented </a:t>
            </a:r>
            <a:r>
              <a:rPr lang="en-US" sz="1800" b="1" dirty="0"/>
              <a:t>in or out of </a:t>
            </a:r>
            <a:r>
              <a:rPr lang="en-US" sz="1800" b="1" dirty="0" smtClean="0"/>
              <a:t>context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1800" b="1" dirty="0" smtClean="0"/>
              <a:t>useful or </a:t>
            </a:r>
            <a:r>
              <a:rPr lang="en-US" sz="1800" b="1" dirty="0"/>
              <a:t>not </a:t>
            </a:r>
            <a:r>
              <a:rPr lang="en-US" sz="1800" b="1" dirty="0" smtClean="0"/>
              <a:t>useful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Career information </a:t>
            </a:r>
            <a:r>
              <a:rPr lang="en-US" sz="2000" b="1" dirty="0" smtClean="0"/>
              <a:t>- specific to </a:t>
            </a:r>
            <a:r>
              <a:rPr lang="en-US" sz="2000" b="1" dirty="0"/>
              <a:t>occupations or the career </a:t>
            </a:r>
            <a:r>
              <a:rPr lang="en-US" sz="2000" b="1" dirty="0" smtClean="0"/>
              <a:t>development process.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Career information can be used creatively </a:t>
            </a:r>
            <a:r>
              <a:rPr lang="en-US" sz="2000" b="1" dirty="0" smtClean="0"/>
              <a:t>to help </a:t>
            </a:r>
            <a:r>
              <a:rPr lang="en-US" sz="2000" b="1" dirty="0"/>
              <a:t>clients with their career decisions</a:t>
            </a:r>
            <a:r>
              <a:rPr lang="en-US" sz="20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949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6896513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Roles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and Responsibilities of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Services Providers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6962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U</a:t>
            </a:r>
            <a:r>
              <a:rPr lang="en-US" b="1" dirty="0" smtClean="0"/>
              <a:t>sing </a:t>
            </a:r>
            <a:r>
              <a:rPr lang="en-US" b="1" i="1" dirty="0" smtClean="0"/>
              <a:t>information </a:t>
            </a:r>
            <a:r>
              <a:rPr lang="en-US" b="1" dirty="0"/>
              <a:t>means</a:t>
            </a:r>
            <a:r>
              <a:rPr lang="en-US" b="1" dirty="0" smtClean="0"/>
              <a:t>:</a:t>
            </a:r>
          </a:p>
          <a:p>
            <a:pPr lvl="1"/>
            <a:r>
              <a:rPr lang="en-US" b="1" dirty="0"/>
              <a:t>Being aware of international, </a:t>
            </a:r>
            <a:r>
              <a:rPr lang="en-US" b="1" dirty="0" smtClean="0"/>
              <a:t>national, state</a:t>
            </a:r>
            <a:r>
              <a:rPr lang="en-US" b="1" dirty="0"/>
              <a:t>, and local career information sources</a:t>
            </a:r>
            <a:r>
              <a:rPr lang="en-US" b="1" dirty="0" smtClean="0"/>
              <a:t>, </a:t>
            </a:r>
            <a:r>
              <a:rPr lang="en-US" b="1" dirty="0"/>
              <a:t>including legislation about employment</a:t>
            </a:r>
          </a:p>
          <a:p>
            <a:pPr lvl="1"/>
            <a:r>
              <a:rPr lang="en-US" b="1" dirty="0"/>
              <a:t>Using the mode for accessing </a:t>
            </a:r>
            <a:r>
              <a:rPr lang="en-US" b="1" dirty="0" smtClean="0"/>
              <a:t>information that </a:t>
            </a:r>
            <a:r>
              <a:rPr lang="en-US" b="1" dirty="0"/>
              <a:t>clients prefer.</a:t>
            </a:r>
          </a:p>
          <a:p>
            <a:pPr lvl="1"/>
            <a:r>
              <a:rPr lang="en-US" b="1" dirty="0" smtClean="0"/>
              <a:t>Evaluating </a:t>
            </a:r>
            <a:r>
              <a:rPr lang="en-US" b="1" dirty="0"/>
              <a:t>and determining that </a:t>
            </a:r>
            <a:r>
              <a:rPr lang="en-US" b="1" dirty="0" smtClean="0"/>
              <a:t>information </a:t>
            </a:r>
            <a:r>
              <a:rPr lang="en-US" b="1" dirty="0"/>
              <a:t>being used is current, valid</a:t>
            </a:r>
            <a:r>
              <a:rPr lang="en-US" b="1" dirty="0" smtClean="0"/>
              <a:t>, and </a:t>
            </a:r>
            <a:r>
              <a:rPr lang="en-US" b="1" dirty="0"/>
              <a:t>free from bias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/>
              <a:t>Sequencing the use of information in a </a:t>
            </a:r>
            <a:r>
              <a:rPr lang="en-US" b="1" dirty="0" smtClean="0"/>
              <a:t>way that </a:t>
            </a:r>
            <a:r>
              <a:rPr lang="en-US" b="1" dirty="0"/>
              <a:t>makes sense and does not </a:t>
            </a:r>
            <a:r>
              <a:rPr lang="en-US" b="1" dirty="0" smtClean="0"/>
              <a:t>overwhelm clients.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Roles and Responsibilities of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Services Providers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Using technology to access information includes: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Determining clients’ readiness to use the Internet.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Understanding how to evaluate online and technological resources for quality, including privacy and confidentiality.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Having a knowledge of which technological tools will best meet clients’ needs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47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Assessing Client Readiness to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Use Technology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3962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Main </a:t>
            </a:r>
            <a:r>
              <a:rPr lang="en-US" sz="2000" b="1" dirty="0"/>
              <a:t>consideration would </a:t>
            </a:r>
            <a:r>
              <a:rPr lang="en-US" sz="2000" b="1" dirty="0" smtClean="0"/>
              <a:t>be client </a:t>
            </a:r>
            <a:r>
              <a:rPr lang="en-US" sz="2000" b="1" dirty="0"/>
              <a:t>experience and comfort with technology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Another possible problem </a:t>
            </a:r>
            <a:r>
              <a:rPr lang="en-US" sz="2000" b="1" dirty="0"/>
              <a:t>is the impact of negative thinking </a:t>
            </a:r>
            <a:r>
              <a:rPr lang="en-US" sz="2000" b="1" dirty="0" smtClean="0"/>
              <a:t>on using </a:t>
            </a:r>
            <a:r>
              <a:rPr lang="en-US" sz="2000" b="1" dirty="0"/>
              <a:t>career information</a:t>
            </a:r>
            <a:r>
              <a:rPr lang="en-US" sz="20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Types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of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Information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448755" cy="4258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• Written </a:t>
            </a:r>
            <a:r>
              <a:rPr lang="en-US" sz="2000" b="1" dirty="0" smtClean="0"/>
              <a:t>materials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• Verbal interactions with someone </a:t>
            </a:r>
            <a:r>
              <a:rPr lang="en-US" sz="2000" b="1" dirty="0" smtClean="0"/>
              <a:t>in the field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• Experiential </a:t>
            </a:r>
            <a:r>
              <a:rPr lang="en-US" sz="2000" b="1" dirty="0" smtClean="0"/>
              <a:t>activities</a:t>
            </a:r>
          </a:p>
          <a:p>
            <a:pPr marL="0" indent="0">
              <a:buNone/>
            </a:pPr>
            <a:r>
              <a:rPr lang="en-US" sz="2000" b="1" dirty="0"/>
              <a:t>• Visual and auditory </a:t>
            </a:r>
            <a:r>
              <a:rPr lang="en-US" sz="2000" b="1" dirty="0" smtClean="0"/>
              <a:t>presentations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• Web-based </a:t>
            </a:r>
            <a:r>
              <a:rPr lang="en-US" sz="2000" b="1" dirty="0" smtClean="0"/>
              <a:t>tools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• Career information delivery </a:t>
            </a:r>
            <a:r>
              <a:rPr lang="en-US" sz="2000" b="1" dirty="0" smtClean="0"/>
              <a:t>systems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0230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27448</TotalTime>
  <Words>1334</Words>
  <Application>Microsoft Office PowerPoint</Application>
  <PresentationFormat>On-screen Show (4:3)</PresentationFormat>
  <Paragraphs>156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ＭＳ Ｐゴシック</vt:lpstr>
      <vt:lpstr>Arial</vt:lpstr>
      <vt:lpstr>Courier New</vt:lpstr>
      <vt:lpstr>Gill Sans MT</vt:lpstr>
      <vt:lpstr>Times New Roman</vt:lpstr>
      <vt:lpstr>Trebuchet MS</vt:lpstr>
      <vt:lpstr>Verdana</vt:lpstr>
      <vt:lpstr>Wingdings</vt:lpstr>
      <vt:lpstr>Wingdings 2</vt:lpstr>
      <vt:lpstr>Theme1</vt:lpstr>
      <vt:lpstr>PowerPoint Presentation</vt:lpstr>
      <vt:lpstr>Learning Objectives</vt:lpstr>
      <vt:lpstr>Learning Objectives</vt:lpstr>
      <vt:lpstr>The Role of Information and Technological Resources </vt:lpstr>
      <vt:lpstr>Career Information:  Definition and Uses</vt:lpstr>
      <vt:lpstr>Roles and Responsibilities of Career Services Providers</vt:lpstr>
      <vt:lpstr>Roles and Responsibilities of Career Services Providers</vt:lpstr>
      <vt:lpstr>Assessing Client Readiness to Use Technology</vt:lpstr>
      <vt:lpstr>Types of Information</vt:lpstr>
      <vt:lpstr>Classification Systems</vt:lpstr>
      <vt:lpstr>What Affects the Labor Market?</vt:lpstr>
      <vt:lpstr>What Affects the Labor Market?</vt:lpstr>
      <vt:lpstr>Common Career Information Sources</vt:lpstr>
      <vt:lpstr>Social Networking Sites (SNS) and Other Online Tools</vt:lpstr>
      <vt:lpstr>Online tools</vt:lpstr>
      <vt:lpstr>Career Information Literacy</vt:lpstr>
      <vt:lpstr>Critically Evaluating Information and Technological Resources</vt:lpstr>
      <vt:lpstr>Incorporating Information/Technology Into Career Planning</vt:lpstr>
      <vt:lpstr>Technological Resources: Benefits</vt:lpstr>
      <vt:lpstr>Technological Resources: Challenges</vt:lpstr>
      <vt:lpstr>Online Service Delivery</vt:lpstr>
      <vt:lpstr>Evaluating Technological Readiness</vt:lpstr>
    </vt:vector>
  </TitlesOfParts>
  <Company>CDLA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Blueberry</dc:title>
  <dc:creator>David M Reile</dc:creator>
  <cp:lastModifiedBy>MaryAnn Powell</cp:lastModifiedBy>
  <cp:revision>102</cp:revision>
  <dcterms:created xsi:type="dcterms:W3CDTF">2012-02-10T17:55:39Z</dcterms:created>
  <dcterms:modified xsi:type="dcterms:W3CDTF">2017-09-19T13:51:41Z</dcterms:modified>
</cp:coreProperties>
</file>