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0"/>
  </p:notesMasterIdLst>
  <p:sldIdLst>
    <p:sldId id="276" r:id="rId2"/>
    <p:sldId id="277" r:id="rId3"/>
    <p:sldId id="278" r:id="rId4"/>
    <p:sldId id="307" r:id="rId5"/>
    <p:sldId id="308" r:id="rId6"/>
    <p:sldId id="279" r:id="rId7"/>
    <p:sldId id="280" r:id="rId8"/>
    <p:sldId id="299" r:id="rId9"/>
    <p:sldId id="282" r:id="rId10"/>
    <p:sldId id="309" r:id="rId11"/>
    <p:sldId id="310" r:id="rId12"/>
    <p:sldId id="311" r:id="rId13"/>
    <p:sldId id="313" r:id="rId14"/>
    <p:sldId id="298" r:id="rId15"/>
    <p:sldId id="300" r:id="rId16"/>
    <p:sldId id="312" r:id="rId17"/>
    <p:sldId id="283" r:id="rId18"/>
    <p:sldId id="314" r:id="rId19"/>
    <p:sldId id="301" r:id="rId20"/>
    <p:sldId id="316" r:id="rId21"/>
    <p:sldId id="288" r:id="rId22"/>
    <p:sldId id="317" r:id="rId23"/>
    <p:sldId id="289" r:id="rId24"/>
    <p:sldId id="290" r:id="rId25"/>
    <p:sldId id="291" r:id="rId26"/>
    <p:sldId id="292" r:id="rId27"/>
    <p:sldId id="318" r:id="rId28"/>
    <p:sldId id="304" r:id="rId29"/>
    <p:sldId id="319" r:id="rId30"/>
    <p:sldId id="320" r:id="rId31"/>
    <p:sldId id="305" r:id="rId32"/>
    <p:sldId id="293" r:id="rId33"/>
    <p:sldId id="321" r:id="rId34"/>
    <p:sldId id="294" r:id="rId35"/>
    <p:sldId id="306" r:id="rId36"/>
    <p:sldId id="322" r:id="rId37"/>
    <p:sldId id="323" r:id="rId38"/>
    <p:sldId id="324" r:id="rId39"/>
  </p:sldIdLst>
  <p:sldSz cx="9144000" cy="6858000" type="screen4x3"/>
  <p:notesSz cx="6858000" cy="9144000"/>
  <p:defaultTextStyle>
    <a:defPPr>
      <a:defRPr lang="en-US"/>
    </a:defPPr>
    <a:lvl1pPr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1pPr>
    <a:lvl2pPr marL="4572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2pPr>
    <a:lvl3pPr marL="9144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3pPr>
    <a:lvl4pPr marL="13716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4pPr>
    <a:lvl5pPr marL="18288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800" kern="1200">
        <a:solidFill>
          <a:srgbClr val="DDDDDD"/>
        </a:solidFill>
        <a:latin typeface="Gill Sans MT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FF66"/>
    <a:srgbClr val="33339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90110D-92F1-4FE5-AB10-85F418A54FB2}" type="doc">
      <dgm:prSet loTypeId="urn:diagrams.loki3.com/VaryingWidthList+Icon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6303B1F-05AF-44CC-BD94-6FA0DCE3A599}">
      <dgm:prSet phldrT="[Text]" custT="1"/>
      <dgm:spPr/>
      <dgm:t>
        <a:bodyPr/>
        <a:lstStyle/>
        <a:p>
          <a:r>
            <a:rPr lang="en-US" sz="1600" b="1" dirty="0" smtClean="0"/>
            <a:t>1. Identify components of the job search process.</a:t>
          </a:r>
          <a:endParaRPr lang="en-US" sz="1600" b="1" dirty="0"/>
        </a:p>
      </dgm:t>
    </dgm:pt>
    <dgm:pt modelId="{EBEDBE42-4C8B-4B96-9C5D-E88A47E6A002}" type="parTrans" cxnId="{BE8AE985-D1D4-4D1A-A8B4-C3EF868CA366}">
      <dgm:prSet/>
      <dgm:spPr/>
      <dgm:t>
        <a:bodyPr/>
        <a:lstStyle/>
        <a:p>
          <a:endParaRPr lang="en-US"/>
        </a:p>
      </dgm:t>
    </dgm:pt>
    <dgm:pt modelId="{DC8767D7-0E42-45E8-8985-9545346B5180}" type="sibTrans" cxnId="{BE8AE985-D1D4-4D1A-A8B4-C3EF868CA366}">
      <dgm:prSet/>
      <dgm:spPr/>
      <dgm:t>
        <a:bodyPr/>
        <a:lstStyle/>
        <a:p>
          <a:endParaRPr lang="en-US"/>
        </a:p>
      </dgm:t>
    </dgm:pt>
    <dgm:pt modelId="{FA294DB1-8D0F-43DD-BFF5-1D323B95905C}">
      <dgm:prSet custT="1"/>
      <dgm:spPr/>
      <dgm:t>
        <a:bodyPr/>
        <a:lstStyle/>
        <a:p>
          <a:r>
            <a:rPr lang="en-US" sz="1600" b="1" dirty="0" smtClean="0"/>
            <a:t>2. Describe the portfolio method for organizing self-knowledge for a job search.</a:t>
          </a:r>
          <a:endParaRPr lang="en-US" sz="1600" b="1" dirty="0"/>
        </a:p>
      </dgm:t>
    </dgm:pt>
    <dgm:pt modelId="{A926F0D7-52C8-40A4-8EDD-BCB43BC55272}" type="parTrans" cxnId="{326D337F-2A81-48C6-895D-4AA89316FF4E}">
      <dgm:prSet/>
      <dgm:spPr/>
      <dgm:t>
        <a:bodyPr/>
        <a:lstStyle/>
        <a:p>
          <a:endParaRPr lang="en-US"/>
        </a:p>
      </dgm:t>
    </dgm:pt>
    <dgm:pt modelId="{5F10F12A-5A78-461D-96A0-73037FF5A335}" type="sibTrans" cxnId="{326D337F-2A81-48C6-895D-4AA89316FF4E}">
      <dgm:prSet/>
      <dgm:spPr/>
      <dgm:t>
        <a:bodyPr/>
        <a:lstStyle/>
        <a:p>
          <a:endParaRPr lang="en-US"/>
        </a:p>
      </dgm:t>
    </dgm:pt>
    <dgm:pt modelId="{96614347-47D8-420D-81E2-44A857416C93}">
      <dgm:prSet custT="1"/>
      <dgm:spPr/>
      <dgm:t>
        <a:bodyPr/>
        <a:lstStyle/>
        <a:p>
          <a:r>
            <a:rPr lang="en-US" sz="1600" b="1" dirty="0" smtClean="0"/>
            <a:t>3. Explain the importance of a business/employer perspective for job seekers.</a:t>
          </a:r>
          <a:endParaRPr lang="en-US" sz="1600" b="1" dirty="0"/>
        </a:p>
      </dgm:t>
    </dgm:pt>
    <dgm:pt modelId="{5D2B3C83-294E-4885-8501-9FF3A3C3798E}" type="parTrans" cxnId="{D3C25E08-B50E-4B71-BF47-1C2630E44279}">
      <dgm:prSet/>
      <dgm:spPr/>
      <dgm:t>
        <a:bodyPr/>
        <a:lstStyle/>
        <a:p>
          <a:endParaRPr lang="en-US"/>
        </a:p>
      </dgm:t>
    </dgm:pt>
    <dgm:pt modelId="{4DF03778-773F-4900-8D65-DD7C5D395932}" type="sibTrans" cxnId="{D3C25E08-B50E-4B71-BF47-1C2630E44279}">
      <dgm:prSet/>
      <dgm:spPr/>
      <dgm:t>
        <a:bodyPr/>
        <a:lstStyle/>
        <a:p>
          <a:endParaRPr lang="en-US"/>
        </a:p>
      </dgm:t>
    </dgm:pt>
    <dgm:pt modelId="{66C74746-1242-4C27-9DA1-7A66C1193919}">
      <dgm:prSet custT="1"/>
      <dgm:spPr/>
      <dgm:t>
        <a:bodyPr/>
        <a:lstStyle/>
        <a:p>
          <a:r>
            <a:rPr lang="en-US" sz="1600" b="1" dirty="0" smtClean="0"/>
            <a:t>4. Describe the hidden job market and how to access it.</a:t>
          </a:r>
          <a:endParaRPr lang="en-US" sz="1600" b="1" dirty="0"/>
        </a:p>
      </dgm:t>
    </dgm:pt>
    <dgm:pt modelId="{920EF70B-6DA5-4208-82C2-216042994F65}" type="parTrans" cxnId="{C7AB6155-6B6A-4DC5-94BE-BC1B6942D899}">
      <dgm:prSet/>
      <dgm:spPr/>
      <dgm:t>
        <a:bodyPr/>
        <a:lstStyle/>
        <a:p>
          <a:endParaRPr lang="en-US"/>
        </a:p>
      </dgm:t>
    </dgm:pt>
    <dgm:pt modelId="{3B25EF58-F870-4CEE-A5DC-766A2CE5707D}" type="sibTrans" cxnId="{C7AB6155-6B6A-4DC5-94BE-BC1B6942D899}">
      <dgm:prSet/>
      <dgm:spPr/>
      <dgm:t>
        <a:bodyPr/>
        <a:lstStyle/>
        <a:p>
          <a:endParaRPr lang="en-US"/>
        </a:p>
      </dgm:t>
    </dgm:pt>
    <dgm:pt modelId="{85829C1F-F6EB-4939-868F-C96363AFD52F}">
      <dgm:prSet custT="1"/>
      <dgm:spPr/>
      <dgm:t>
        <a:bodyPr/>
        <a:lstStyle/>
        <a:p>
          <a:r>
            <a:rPr lang="en-US" sz="1600" b="1" dirty="0" smtClean="0"/>
            <a:t>5. Define networking, name significant networking groups and describe the best networking approaches.</a:t>
          </a:r>
          <a:endParaRPr lang="en-US" sz="1600" b="1" dirty="0"/>
        </a:p>
      </dgm:t>
    </dgm:pt>
    <dgm:pt modelId="{DEEAD258-953D-49DB-BFFC-7190FF4FA8FE}" type="parTrans" cxnId="{FFF96933-8344-44DC-A1EF-031F1B29D349}">
      <dgm:prSet/>
      <dgm:spPr/>
      <dgm:t>
        <a:bodyPr/>
        <a:lstStyle/>
        <a:p>
          <a:endParaRPr lang="en-US"/>
        </a:p>
      </dgm:t>
    </dgm:pt>
    <dgm:pt modelId="{3B633FE7-90AD-479A-BA0E-34947856403A}" type="sibTrans" cxnId="{FFF96933-8344-44DC-A1EF-031F1B29D349}">
      <dgm:prSet/>
      <dgm:spPr/>
      <dgm:t>
        <a:bodyPr/>
        <a:lstStyle/>
        <a:p>
          <a:endParaRPr lang="en-US"/>
        </a:p>
      </dgm:t>
    </dgm:pt>
    <dgm:pt modelId="{3AF80744-C8C1-4009-AF99-82D142324080}">
      <dgm:prSet custT="1"/>
      <dgm:spPr/>
      <dgm:t>
        <a:bodyPr/>
        <a:lstStyle/>
        <a:p>
          <a:r>
            <a:rPr lang="en-US" sz="1600" b="1" dirty="0" smtClean="0"/>
            <a:t>6. Describe effective use of social media and building a personal brand to enhance a job search.</a:t>
          </a:r>
          <a:endParaRPr lang="en-US" sz="1600" b="1" dirty="0"/>
        </a:p>
      </dgm:t>
    </dgm:pt>
    <dgm:pt modelId="{276C3427-6BD9-4E2F-8E25-0DF429CD0FC5}" type="parTrans" cxnId="{FB773DEB-0492-4F54-92F7-330CB1790BF2}">
      <dgm:prSet/>
      <dgm:spPr/>
      <dgm:t>
        <a:bodyPr/>
        <a:lstStyle/>
        <a:p>
          <a:endParaRPr lang="en-US"/>
        </a:p>
      </dgm:t>
    </dgm:pt>
    <dgm:pt modelId="{D9FD8F8E-F486-4B51-8A3D-657F39DA79E7}" type="sibTrans" cxnId="{FB773DEB-0492-4F54-92F7-330CB1790BF2}">
      <dgm:prSet/>
      <dgm:spPr/>
      <dgm:t>
        <a:bodyPr/>
        <a:lstStyle/>
        <a:p>
          <a:endParaRPr lang="en-US"/>
        </a:p>
      </dgm:t>
    </dgm:pt>
    <dgm:pt modelId="{A0FEB991-8384-4434-B840-DE5609FE4D7B}" type="pres">
      <dgm:prSet presAssocID="{C490110D-92F1-4FE5-AB10-85F418A54FB2}" presName="Name0" presStyleCnt="0">
        <dgm:presLayoutVars>
          <dgm:resizeHandles/>
        </dgm:presLayoutVars>
      </dgm:prSet>
      <dgm:spPr/>
      <dgm:t>
        <a:bodyPr/>
        <a:lstStyle/>
        <a:p>
          <a:endParaRPr lang="en-US"/>
        </a:p>
      </dgm:t>
    </dgm:pt>
    <dgm:pt modelId="{0B3CB697-97FD-4CC0-BDE7-7019410E6F46}" type="pres">
      <dgm:prSet presAssocID="{F6303B1F-05AF-44CC-BD94-6FA0DCE3A599}" presName="text" presStyleLbl="node1" presStyleIdx="0" presStyleCnt="6" custScaleX="3426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2F11A7-BE55-4533-8F9D-7B9D4C7E1BB6}" type="pres">
      <dgm:prSet presAssocID="{DC8767D7-0E42-45E8-8985-9545346B5180}" presName="space" presStyleCnt="0"/>
      <dgm:spPr/>
    </dgm:pt>
    <dgm:pt modelId="{1015F4C2-A526-4A13-A46E-82DCF0E6B0BE}" type="pres">
      <dgm:prSet presAssocID="{FA294DB1-8D0F-43DD-BFF5-1D323B95905C}" presName="text" presStyleLbl="node1" presStyleIdx="1" presStyleCnt="6" custScaleX="2361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A9D51-0A8D-40B5-A28F-932975B9DEFD}" type="pres">
      <dgm:prSet presAssocID="{5F10F12A-5A78-461D-96A0-73037FF5A335}" presName="space" presStyleCnt="0"/>
      <dgm:spPr/>
    </dgm:pt>
    <dgm:pt modelId="{6D011ED1-6672-4EA7-A8C6-4F00B472EAC1}" type="pres">
      <dgm:prSet presAssocID="{96614347-47D8-420D-81E2-44A857416C93}" presName="text" presStyleLbl="node1" presStyleIdx="2" presStyleCnt="6" custScaleX="2361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A26D64-AEB3-41A8-8575-52F741191A3D}" type="pres">
      <dgm:prSet presAssocID="{4DF03778-773F-4900-8D65-DD7C5D395932}" presName="space" presStyleCnt="0"/>
      <dgm:spPr/>
    </dgm:pt>
    <dgm:pt modelId="{A67A4D71-8036-4523-9FA2-D64133C799FB}" type="pres">
      <dgm:prSet presAssocID="{66C74746-1242-4C27-9DA1-7A66C1193919}" presName="text" presStyleLbl="node1" presStyleIdx="3" presStyleCnt="6" custScaleX="3120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83B289-F44B-419E-9136-67AC70D97C19}" type="pres">
      <dgm:prSet presAssocID="{3B25EF58-F870-4CEE-A5DC-766A2CE5707D}" presName="space" presStyleCnt="0"/>
      <dgm:spPr/>
    </dgm:pt>
    <dgm:pt modelId="{AC6141FF-BAA2-4FA0-ACE4-06B174B04786}" type="pres">
      <dgm:prSet presAssocID="{85829C1F-F6EB-4939-868F-C96363AFD52F}" presName="text" presStyleLbl="node1" presStyleIdx="4" presStyleCnt="6" custScaleX="1713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553BED-0626-4465-9CB9-55EFCD357330}" type="pres">
      <dgm:prSet presAssocID="{3B633FE7-90AD-479A-BA0E-34947856403A}" presName="space" presStyleCnt="0"/>
      <dgm:spPr/>
    </dgm:pt>
    <dgm:pt modelId="{AB3FAA39-FFE0-478A-B590-8A7D795FDB43}" type="pres">
      <dgm:prSet presAssocID="{3AF80744-C8C1-4009-AF99-82D142324080}" presName="text" presStyleLbl="node1" presStyleIdx="5" presStyleCnt="6" custScaleX="1985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773DEB-0492-4F54-92F7-330CB1790BF2}" srcId="{C490110D-92F1-4FE5-AB10-85F418A54FB2}" destId="{3AF80744-C8C1-4009-AF99-82D142324080}" srcOrd="5" destOrd="0" parTransId="{276C3427-6BD9-4E2F-8E25-0DF429CD0FC5}" sibTransId="{D9FD8F8E-F486-4B51-8A3D-657F39DA79E7}"/>
    <dgm:cxn modelId="{FFF96933-8344-44DC-A1EF-031F1B29D349}" srcId="{C490110D-92F1-4FE5-AB10-85F418A54FB2}" destId="{85829C1F-F6EB-4939-868F-C96363AFD52F}" srcOrd="4" destOrd="0" parTransId="{DEEAD258-953D-49DB-BFFC-7190FF4FA8FE}" sibTransId="{3B633FE7-90AD-479A-BA0E-34947856403A}"/>
    <dgm:cxn modelId="{651B5746-99D9-4BC0-B45C-9B3FC19184CD}" type="presOf" srcId="{85829C1F-F6EB-4939-868F-C96363AFD52F}" destId="{AC6141FF-BAA2-4FA0-ACE4-06B174B04786}" srcOrd="0" destOrd="0" presId="urn:diagrams.loki3.com/VaryingWidthList+Icon"/>
    <dgm:cxn modelId="{C7AB6155-6B6A-4DC5-94BE-BC1B6942D899}" srcId="{C490110D-92F1-4FE5-AB10-85F418A54FB2}" destId="{66C74746-1242-4C27-9DA1-7A66C1193919}" srcOrd="3" destOrd="0" parTransId="{920EF70B-6DA5-4208-82C2-216042994F65}" sibTransId="{3B25EF58-F870-4CEE-A5DC-766A2CE5707D}"/>
    <dgm:cxn modelId="{82D209BF-009B-4327-83C6-B107D78B6CC2}" type="presOf" srcId="{C490110D-92F1-4FE5-AB10-85F418A54FB2}" destId="{A0FEB991-8384-4434-B840-DE5609FE4D7B}" srcOrd="0" destOrd="0" presId="urn:diagrams.loki3.com/VaryingWidthList+Icon"/>
    <dgm:cxn modelId="{326D337F-2A81-48C6-895D-4AA89316FF4E}" srcId="{C490110D-92F1-4FE5-AB10-85F418A54FB2}" destId="{FA294DB1-8D0F-43DD-BFF5-1D323B95905C}" srcOrd="1" destOrd="0" parTransId="{A926F0D7-52C8-40A4-8EDD-BCB43BC55272}" sibTransId="{5F10F12A-5A78-461D-96A0-73037FF5A335}"/>
    <dgm:cxn modelId="{DAF55AE9-D063-4208-9FE4-A731B551428A}" type="presOf" srcId="{F6303B1F-05AF-44CC-BD94-6FA0DCE3A599}" destId="{0B3CB697-97FD-4CC0-BDE7-7019410E6F46}" srcOrd="0" destOrd="0" presId="urn:diagrams.loki3.com/VaryingWidthList+Icon"/>
    <dgm:cxn modelId="{D3C25E08-B50E-4B71-BF47-1C2630E44279}" srcId="{C490110D-92F1-4FE5-AB10-85F418A54FB2}" destId="{96614347-47D8-420D-81E2-44A857416C93}" srcOrd="2" destOrd="0" parTransId="{5D2B3C83-294E-4885-8501-9FF3A3C3798E}" sibTransId="{4DF03778-773F-4900-8D65-DD7C5D395932}"/>
    <dgm:cxn modelId="{DA3B87AD-2615-46D5-839E-0588E9028D10}" type="presOf" srcId="{3AF80744-C8C1-4009-AF99-82D142324080}" destId="{AB3FAA39-FFE0-478A-B590-8A7D795FDB43}" srcOrd="0" destOrd="0" presId="urn:diagrams.loki3.com/VaryingWidthList+Icon"/>
    <dgm:cxn modelId="{18351BED-36DF-4D2B-8C36-247328FEE264}" type="presOf" srcId="{FA294DB1-8D0F-43DD-BFF5-1D323B95905C}" destId="{1015F4C2-A526-4A13-A46E-82DCF0E6B0BE}" srcOrd="0" destOrd="0" presId="urn:diagrams.loki3.com/VaryingWidthList+Icon"/>
    <dgm:cxn modelId="{BE8AE985-D1D4-4D1A-A8B4-C3EF868CA366}" srcId="{C490110D-92F1-4FE5-AB10-85F418A54FB2}" destId="{F6303B1F-05AF-44CC-BD94-6FA0DCE3A599}" srcOrd="0" destOrd="0" parTransId="{EBEDBE42-4C8B-4B96-9C5D-E88A47E6A002}" sibTransId="{DC8767D7-0E42-45E8-8985-9545346B5180}"/>
    <dgm:cxn modelId="{8F75DE7A-0383-444F-8F46-4B93FE25A4D3}" type="presOf" srcId="{96614347-47D8-420D-81E2-44A857416C93}" destId="{6D011ED1-6672-4EA7-A8C6-4F00B472EAC1}" srcOrd="0" destOrd="0" presId="urn:diagrams.loki3.com/VaryingWidthList+Icon"/>
    <dgm:cxn modelId="{C101FB92-7333-4625-BB5C-265BC41D2981}" type="presOf" srcId="{66C74746-1242-4C27-9DA1-7A66C1193919}" destId="{A67A4D71-8036-4523-9FA2-D64133C799FB}" srcOrd="0" destOrd="0" presId="urn:diagrams.loki3.com/VaryingWidthList+Icon"/>
    <dgm:cxn modelId="{803454CC-69F0-471C-AA2A-168E7BE2D992}" type="presParOf" srcId="{A0FEB991-8384-4434-B840-DE5609FE4D7B}" destId="{0B3CB697-97FD-4CC0-BDE7-7019410E6F46}" srcOrd="0" destOrd="0" presId="urn:diagrams.loki3.com/VaryingWidthList+Icon"/>
    <dgm:cxn modelId="{629C3676-AE23-4D9C-A542-2791CE957531}" type="presParOf" srcId="{A0FEB991-8384-4434-B840-DE5609FE4D7B}" destId="{752F11A7-BE55-4533-8F9D-7B9D4C7E1BB6}" srcOrd="1" destOrd="0" presId="urn:diagrams.loki3.com/VaryingWidthList+Icon"/>
    <dgm:cxn modelId="{408BD003-204A-428D-8EC7-2515B134B8B7}" type="presParOf" srcId="{A0FEB991-8384-4434-B840-DE5609FE4D7B}" destId="{1015F4C2-A526-4A13-A46E-82DCF0E6B0BE}" srcOrd="2" destOrd="0" presId="urn:diagrams.loki3.com/VaryingWidthList+Icon"/>
    <dgm:cxn modelId="{EE891AC5-7164-4B95-87B1-958D3F6F119C}" type="presParOf" srcId="{A0FEB991-8384-4434-B840-DE5609FE4D7B}" destId="{333A9D51-0A8D-40B5-A28F-932975B9DEFD}" srcOrd="3" destOrd="0" presId="urn:diagrams.loki3.com/VaryingWidthList+Icon"/>
    <dgm:cxn modelId="{F50C6F26-CD72-438F-810B-D2CA62236AA4}" type="presParOf" srcId="{A0FEB991-8384-4434-B840-DE5609FE4D7B}" destId="{6D011ED1-6672-4EA7-A8C6-4F00B472EAC1}" srcOrd="4" destOrd="0" presId="urn:diagrams.loki3.com/VaryingWidthList+Icon"/>
    <dgm:cxn modelId="{968BE293-95B1-4579-93A5-E5A1A7E42535}" type="presParOf" srcId="{A0FEB991-8384-4434-B840-DE5609FE4D7B}" destId="{3FA26D64-AEB3-41A8-8575-52F741191A3D}" srcOrd="5" destOrd="0" presId="urn:diagrams.loki3.com/VaryingWidthList+Icon"/>
    <dgm:cxn modelId="{DB4F58BF-16EE-4912-8BF2-940FA69B6E04}" type="presParOf" srcId="{A0FEB991-8384-4434-B840-DE5609FE4D7B}" destId="{A67A4D71-8036-4523-9FA2-D64133C799FB}" srcOrd="6" destOrd="0" presId="urn:diagrams.loki3.com/VaryingWidthList+Icon"/>
    <dgm:cxn modelId="{497A7779-64EA-4DF2-B8B5-4E5BC4F51B8F}" type="presParOf" srcId="{A0FEB991-8384-4434-B840-DE5609FE4D7B}" destId="{A483B289-F44B-419E-9136-67AC70D97C19}" srcOrd="7" destOrd="0" presId="urn:diagrams.loki3.com/VaryingWidthList+Icon"/>
    <dgm:cxn modelId="{4CFF42C2-7095-4AD2-8687-E986B1A36D15}" type="presParOf" srcId="{A0FEB991-8384-4434-B840-DE5609FE4D7B}" destId="{AC6141FF-BAA2-4FA0-ACE4-06B174B04786}" srcOrd="8" destOrd="0" presId="urn:diagrams.loki3.com/VaryingWidthList+Icon"/>
    <dgm:cxn modelId="{49219A52-6BE6-4F88-AA3B-B5B4EC8EB1DF}" type="presParOf" srcId="{A0FEB991-8384-4434-B840-DE5609FE4D7B}" destId="{75553BED-0626-4465-9CB9-55EFCD357330}" srcOrd="9" destOrd="0" presId="urn:diagrams.loki3.com/VaryingWidthList+Icon"/>
    <dgm:cxn modelId="{B48E85C5-8CA5-4162-9B0A-19D9CB1D668D}" type="presParOf" srcId="{A0FEB991-8384-4434-B840-DE5609FE4D7B}" destId="{AB3FAA39-FFE0-478A-B590-8A7D795FDB43}" srcOrd="10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B0AF09-C567-46A1-B96B-2BEE7AE1D9B7}" type="doc">
      <dgm:prSet loTypeId="urn:diagrams.loki3.com/VaryingWidthList+Icon" loCatId="list" qsTypeId="urn:microsoft.com/office/officeart/2005/8/quickstyle/3d1" qsCatId="3D" csTypeId="urn:microsoft.com/office/officeart/2005/8/colors/colorful1" csCatId="colorful" phldr="1"/>
      <dgm:spPr/>
    </dgm:pt>
    <dgm:pt modelId="{FC251410-02BF-468E-ABC4-8B80F223380B}">
      <dgm:prSet phldrT="[Text]" custT="1"/>
      <dgm:spPr/>
      <dgm:t>
        <a:bodyPr/>
        <a:lstStyle/>
        <a:p>
          <a:r>
            <a:rPr lang="en-US" sz="1600" b="1" dirty="0" smtClean="0"/>
            <a:t>7. Define informational interviewing and describe how to conduct an informational interview.</a:t>
          </a:r>
          <a:endParaRPr lang="en-US" sz="1600" b="1" dirty="0"/>
        </a:p>
      </dgm:t>
    </dgm:pt>
    <dgm:pt modelId="{5286BC37-DC7D-43B9-A76A-25DFE97943EE}" type="parTrans" cxnId="{17629B64-4FE4-4AD4-AFA0-2CC3964C8DCF}">
      <dgm:prSet/>
      <dgm:spPr/>
      <dgm:t>
        <a:bodyPr/>
        <a:lstStyle/>
        <a:p>
          <a:endParaRPr lang="en-US"/>
        </a:p>
      </dgm:t>
    </dgm:pt>
    <dgm:pt modelId="{D757D9BA-651D-407B-8720-2556B9D6EDED}" type="sibTrans" cxnId="{17629B64-4FE4-4AD4-AFA0-2CC3964C8DCF}">
      <dgm:prSet/>
      <dgm:spPr/>
      <dgm:t>
        <a:bodyPr/>
        <a:lstStyle/>
        <a:p>
          <a:endParaRPr lang="en-US"/>
        </a:p>
      </dgm:t>
    </dgm:pt>
    <dgm:pt modelId="{7AADD797-ADDA-4D75-B31C-4FA2DDE72FE7}">
      <dgm:prSet custT="1"/>
      <dgm:spPr/>
      <dgm:t>
        <a:bodyPr/>
        <a:lstStyle/>
        <a:p>
          <a:r>
            <a:rPr lang="en-US" sz="1600" b="1" dirty="0" smtClean="0"/>
            <a:t>8. State the advantages and disadvantages of other job search strategies, including job postings, targeted campaigns, job placement centers, and job fairs.</a:t>
          </a:r>
        </a:p>
      </dgm:t>
    </dgm:pt>
    <dgm:pt modelId="{19F6A5C1-1F3F-4F7A-BF12-9EF9767550FE}" type="parTrans" cxnId="{94971A26-D936-4EA9-9D2F-305AC5D32D45}">
      <dgm:prSet/>
      <dgm:spPr/>
      <dgm:t>
        <a:bodyPr/>
        <a:lstStyle/>
        <a:p>
          <a:endParaRPr lang="en-US"/>
        </a:p>
      </dgm:t>
    </dgm:pt>
    <dgm:pt modelId="{97B2BD15-685C-4A9F-9A6A-2287C61B8D9D}" type="sibTrans" cxnId="{94971A26-D936-4EA9-9D2F-305AC5D32D45}">
      <dgm:prSet/>
      <dgm:spPr/>
      <dgm:t>
        <a:bodyPr/>
        <a:lstStyle/>
        <a:p>
          <a:endParaRPr lang="en-US"/>
        </a:p>
      </dgm:t>
    </dgm:pt>
    <dgm:pt modelId="{C4016564-355C-459F-B5CD-527C21244897}">
      <dgm:prSet custT="1"/>
      <dgm:spPr/>
      <dgm:t>
        <a:bodyPr/>
        <a:lstStyle/>
        <a:p>
          <a:r>
            <a:rPr lang="en-US" sz="1600" b="1" dirty="0" smtClean="0"/>
            <a:t>9. List ways that career services providers can update their knowledge of job search tools and methods.</a:t>
          </a:r>
          <a:endParaRPr lang="en-US" sz="1600" b="1" dirty="0"/>
        </a:p>
      </dgm:t>
    </dgm:pt>
    <dgm:pt modelId="{F854F0DF-42A0-4E12-8465-C274E83CE0E2}" type="parTrans" cxnId="{5D0B2467-59BC-4005-9AE0-2D63266B2EAF}">
      <dgm:prSet/>
      <dgm:spPr/>
      <dgm:t>
        <a:bodyPr/>
        <a:lstStyle/>
        <a:p>
          <a:endParaRPr lang="en-US"/>
        </a:p>
      </dgm:t>
    </dgm:pt>
    <dgm:pt modelId="{5C8C90BA-D370-4625-8631-8841391947C4}" type="sibTrans" cxnId="{5D0B2467-59BC-4005-9AE0-2D63266B2EAF}">
      <dgm:prSet/>
      <dgm:spPr/>
      <dgm:t>
        <a:bodyPr/>
        <a:lstStyle/>
        <a:p>
          <a:endParaRPr lang="en-US"/>
        </a:p>
      </dgm:t>
    </dgm:pt>
    <dgm:pt modelId="{4B82A877-2B71-4C2B-932A-70F99C5B393C}">
      <dgm:prSet custT="1"/>
      <dgm:spPr/>
      <dgm:t>
        <a:bodyPr/>
        <a:lstStyle/>
        <a:p>
          <a:r>
            <a:rPr lang="en-US" sz="1600" b="1" dirty="0" smtClean="0"/>
            <a:t>10. State the primary purpose of a resume and learn effective resume writing approaches.</a:t>
          </a:r>
          <a:endParaRPr lang="en-US" sz="1600" b="1" dirty="0"/>
        </a:p>
      </dgm:t>
    </dgm:pt>
    <dgm:pt modelId="{03A3B81C-2464-4749-B576-E3903549E994}" type="parTrans" cxnId="{DA01287E-49B9-4868-970A-3F6BD8622B0B}">
      <dgm:prSet/>
      <dgm:spPr/>
      <dgm:t>
        <a:bodyPr/>
        <a:lstStyle/>
        <a:p>
          <a:endParaRPr lang="en-US"/>
        </a:p>
      </dgm:t>
    </dgm:pt>
    <dgm:pt modelId="{72D822CA-FA7B-4A3A-A662-40B947F13EE8}" type="sibTrans" cxnId="{DA01287E-49B9-4868-970A-3F6BD8622B0B}">
      <dgm:prSet/>
      <dgm:spPr/>
      <dgm:t>
        <a:bodyPr/>
        <a:lstStyle/>
        <a:p>
          <a:endParaRPr lang="en-US"/>
        </a:p>
      </dgm:t>
    </dgm:pt>
    <dgm:pt modelId="{422897FE-CA98-48F6-A395-07AB6F76598A}">
      <dgm:prSet custT="1"/>
      <dgm:spPr/>
      <dgm:t>
        <a:bodyPr/>
        <a:lstStyle/>
        <a:p>
          <a:r>
            <a:rPr lang="en-US" sz="1600" b="1" dirty="0" smtClean="0"/>
            <a:t>11. Explain the job interviewing process and how to coach clients in successful interviewing techniques.</a:t>
          </a:r>
          <a:endParaRPr lang="en-US" sz="1600" b="1" dirty="0"/>
        </a:p>
      </dgm:t>
    </dgm:pt>
    <dgm:pt modelId="{4217CCA8-1166-42D1-AC05-1E2D385512DB}" type="parTrans" cxnId="{BB0A20E0-646E-4DBC-B38B-9EE9B28CBF1B}">
      <dgm:prSet/>
      <dgm:spPr/>
      <dgm:t>
        <a:bodyPr/>
        <a:lstStyle/>
        <a:p>
          <a:endParaRPr lang="en-US"/>
        </a:p>
      </dgm:t>
    </dgm:pt>
    <dgm:pt modelId="{24E0CCB3-4967-431F-857C-32C764091806}" type="sibTrans" cxnId="{BB0A20E0-646E-4DBC-B38B-9EE9B28CBF1B}">
      <dgm:prSet/>
      <dgm:spPr/>
      <dgm:t>
        <a:bodyPr/>
        <a:lstStyle/>
        <a:p>
          <a:endParaRPr lang="en-US"/>
        </a:p>
      </dgm:t>
    </dgm:pt>
    <dgm:pt modelId="{E7638B7D-7A2D-43C7-9D2D-5E6A3AE74144}">
      <dgm:prSet custT="1"/>
      <dgm:spPr/>
      <dgm:t>
        <a:bodyPr/>
        <a:lstStyle/>
        <a:p>
          <a:r>
            <a:rPr lang="en-US" sz="1600" b="1" dirty="0" smtClean="0"/>
            <a:t>12. Identify resources for addressing the challenges job seekers may face during the job search.</a:t>
          </a:r>
          <a:endParaRPr lang="en-US" sz="1600" b="1" dirty="0"/>
        </a:p>
      </dgm:t>
    </dgm:pt>
    <dgm:pt modelId="{5655E5FB-268E-4C8A-B7FA-61A0EA681338}" type="parTrans" cxnId="{16669A75-54DA-4FFE-A0D2-C7441C918431}">
      <dgm:prSet/>
      <dgm:spPr/>
      <dgm:t>
        <a:bodyPr/>
        <a:lstStyle/>
        <a:p>
          <a:endParaRPr lang="en-US"/>
        </a:p>
      </dgm:t>
    </dgm:pt>
    <dgm:pt modelId="{7F142286-EBA2-462D-B85C-586B9E035230}" type="sibTrans" cxnId="{16669A75-54DA-4FFE-A0D2-C7441C918431}">
      <dgm:prSet/>
      <dgm:spPr/>
      <dgm:t>
        <a:bodyPr/>
        <a:lstStyle/>
        <a:p>
          <a:endParaRPr lang="en-US"/>
        </a:p>
      </dgm:t>
    </dgm:pt>
    <dgm:pt modelId="{7B354A89-2212-47AE-B9AB-BE4996E6B947}">
      <dgm:prSet custT="1"/>
      <dgm:spPr/>
      <dgm:t>
        <a:bodyPr/>
        <a:lstStyle/>
        <a:p>
          <a:r>
            <a:rPr lang="en-US" sz="1600" b="1" dirty="0" smtClean="0"/>
            <a:t>13. List skills that can aid clients in retaining employment and becoming fully engaged employees.</a:t>
          </a:r>
          <a:endParaRPr lang="en-US" sz="1600" b="1" dirty="0"/>
        </a:p>
      </dgm:t>
    </dgm:pt>
    <dgm:pt modelId="{F6A893E2-0761-456A-A421-B070C28FECFB}" type="parTrans" cxnId="{E30CF842-9803-43B2-B38A-FB54375A726B}">
      <dgm:prSet/>
      <dgm:spPr/>
      <dgm:t>
        <a:bodyPr/>
        <a:lstStyle/>
        <a:p>
          <a:endParaRPr lang="en-US"/>
        </a:p>
      </dgm:t>
    </dgm:pt>
    <dgm:pt modelId="{1793D8AD-6EEE-4793-B123-29457471932F}" type="sibTrans" cxnId="{E30CF842-9803-43B2-B38A-FB54375A726B}">
      <dgm:prSet/>
      <dgm:spPr/>
      <dgm:t>
        <a:bodyPr/>
        <a:lstStyle/>
        <a:p>
          <a:endParaRPr lang="en-US"/>
        </a:p>
      </dgm:t>
    </dgm:pt>
    <dgm:pt modelId="{C410B1BC-68B1-4A8A-9DA2-49A5F56A2EF9}" type="pres">
      <dgm:prSet presAssocID="{6CB0AF09-C567-46A1-B96B-2BEE7AE1D9B7}" presName="Name0" presStyleCnt="0">
        <dgm:presLayoutVars>
          <dgm:resizeHandles/>
        </dgm:presLayoutVars>
      </dgm:prSet>
      <dgm:spPr/>
    </dgm:pt>
    <dgm:pt modelId="{4795E08E-855F-4EC1-9616-FEF36D40AE85}" type="pres">
      <dgm:prSet presAssocID="{FC251410-02BF-468E-ABC4-8B80F223380B}" presName="text" presStyleLbl="node1" presStyleIdx="0" presStyleCnt="7" custScaleX="1365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172C47-79C5-4444-B77C-C78003609424}" type="pres">
      <dgm:prSet presAssocID="{D757D9BA-651D-407B-8720-2556B9D6EDED}" presName="space" presStyleCnt="0"/>
      <dgm:spPr/>
    </dgm:pt>
    <dgm:pt modelId="{B1B000D2-AD04-4830-8629-A024642CC6DB}" type="pres">
      <dgm:prSet presAssocID="{7AADD797-ADDA-4D75-B31C-4FA2DDE72FE7}" presName="text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5DB87C-145A-44A0-AC12-DB0CF9132926}" type="pres">
      <dgm:prSet presAssocID="{97B2BD15-685C-4A9F-9A6A-2287C61B8D9D}" presName="space" presStyleCnt="0"/>
      <dgm:spPr/>
    </dgm:pt>
    <dgm:pt modelId="{C022850C-C1D8-4DCD-8222-667BACE210E8}" type="pres">
      <dgm:prSet presAssocID="{C4016564-355C-459F-B5CD-527C21244897}" presName="text" presStyleLbl="node1" presStyleIdx="2" presStyleCnt="7" custScaleX="1248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F6F68C-13F5-409B-96FD-54C93229729E}" type="pres">
      <dgm:prSet presAssocID="{5C8C90BA-D370-4625-8631-8841391947C4}" presName="space" presStyleCnt="0"/>
      <dgm:spPr/>
    </dgm:pt>
    <dgm:pt modelId="{83836911-7E1F-451C-8620-E78004847B93}" type="pres">
      <dgm:prSet presAssocID="{4B82A877-2B71-4C2B-932A-70F99C5B393C}" presName="text" presStyleLbl="node1" presStyleIdx="3" presStyleCnt="7" custScaleX="1432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405583-BC05-48E6-AEDA-4198481EE488}" type="pres">
      <dgm:prSet presAssocID="{72D822CA-FA7B-4A3A-A662-40B947F13EE8}" presName="space" presStyleCnt="0"/>
      <dgm:spPr/>
    </dgm:pt>
    <dgm:pt modelId="{9A0D4FE6-76F9-402A-8715-28FE5E2CB8DA}" type="pres">
      <dgm:prSet presAssocID="{422897FE-CA98-48F6-A395-07AB6F76598A}" presName="text" presStyleLbl="node1" presStyleIdx="4" presStyleCnt="7" custScaleX="128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482AB1-8C2A-4E07-B5A1-E94D90F2742C}" type="pres">
      <dgm:prSet presAssocID="{24E0CCB3-4967-431F-857C-32C764091806}" presName="space" presStyleCnt="0"/>
      <dgm:spPr/>
    </dgm:pt>
    <dgm:pt modelId="{00108F69-76F5-41A4-BC4E-4447989634CE}" type="pres">
      <dgm:prSet presAssocID="{E7638B7D-7A2D-43C7-9D2D-5E6A3AE74144}" presName="text" presStyleLbl="node1" presStyleIdx="5" presStyleCnt="7" custScaleX="128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BBF4AE-25C7-4467-BB93-AAE20E1543FA}" type="pres">
      <dgm:prSet presAssocID="{7F142286-EBA2-462D-B85C-586B9E035230}" presName="space" presStyleCnt="0"/>
      <dgm:spPr/>
    </dgm:pt>
    <dgm:pt modelId="{DC2B0A88-FE24-499E-8CB5-7A290F16DDB1}" type="pres">
      <dgm:prSet presAssocID="{7B354A89-2212-47AE-B9AB-BE4996E6B947}" presName="text" presStyleLbl="node1" presStyleIdx="6" presStyleCnt="7" custScaleX="1248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0CF842-9803-43B2-B38A-FB54375A726B}" srcId="{6CB0AF09-C567-46A1-B96B-2BEE7AE1D9B7}" destId="{7B354A89-2212-47AE-B9AB-BE4996E6B947}" srcOrd="6" destOrd="0" parTransId="{F6A893E2-0761-456A-A421-B070C28FECFB}" sibTransId="{1793D8AD-6EEE-4793-B123-29457471932F}"/>
    <dgm:cxn modelId="{730BBA29-85B8-437D-9F2F-12472E67E833}" type="presOf" srcId="{7AADD797-ADDA-4D75-B31C-4FA2DDE72FE7}" destId="{B1B000D2-AD04-4830-8629-A024642CC6DB}" srcOrd="0" destOrd="0" presId="urn:diagrams.loki3.com/VaryingWidthList+Icon"/>
    <dgm:cxn modelId="{1503D450-3F92-4175-9853-035ED2FB7DE9}" type="presOf" srcId="{7B354A89-2212-47AE-B9AB-BE4996E6B947}" destId="{DC2B0A88-FE24-499E-8CB5-7A290F16DDB1}" srcOrd="0" destOrd="0" presId="urn:diagrams.loki3.com/VaryingWidthList+Icon"/>
    <dgm:cxn modelId="{DF03C305-2F52-43AB-9450-62107C89C17C}" type="presOf" srcId="{C4016564-355C-459F-B5CD-527C21244897}" destId="{C022850C-C1D8-4DCD-8222-667BACE210E8}" srcOrd="0" destOrd="0" presId="urn:diagrams.loki3.com/VaryingWidthList+Icon"/>
    <dgm:cxn modelId="{16669A75-54DA-4FFE-A0D2-C7441C918431}" srcId="{6CB0AF09-C567-46A1-B96B-2BEE7AE1D9B7}" destId="{E7638B7D-7A2D-43C7-9D2D-5E6A3AE74144}" srcOrd="5" destOrd="0" parTransId="{5655E5FB-268E-4C8A-B7FA-61A0EA681338}" sibTransId="{7F142286-EBA2-462D-B85C-586B9E035230}"/>
    <dgm:cxn modelId="{94971A26-D936-4EA9-9D2F-305AC5D32D45}" srcId="{6CB0AF09-C567-46A1-B96B-2BEE7AE1D9B7}" destId="{7AADD797-ADDA-4D75-B31C-4FA2DDE72FE7}" srcOrd="1" destOrd="0" parTransId="{19F6A5C1-1F3F-4F7A-BF12-9EF9767550FE}" sibTransId="{97B2BD15-685C-4A9F-9A6A-2287C61B8D9D}"/>
    <dgm:cxn modelId="{970905B9-56CB-4869-BCA9-FAB8DBFB56E6}" type="presOf" srcId="{422897FE-CA98-48F6-A395-07AB6F76598A}" destId="{9A0D4FE6-76F9-402A-8715-28FE5E2CB8DA}" srcOrd="0" destOrd="0" presId="urn:diagrams.loki3.com/VaryingWidthList+Icon"/>
    <dgm:cxn modelId="{5D0B2467-59BC-4005-9AE0-2D63266B2EAF}" srcId="{6CB0AF09-C567-46A1-B96B-2BEE7AE1D9B7}" destId="{C4016564-355C-459F-B5CD-527C21244897}" srcOrd="2" destOrd="0" parTransId="{F854F0DF-42A0-4E12-8465-C274E83CE0E2}" sibTransId="{5C8C90BA-D370-4625-8631-8841391947C4}"/>
    <dgm:cxn modelId="{8170FF69-B8E8-47A8-B238-E9CAC2314622}" type="presOf" srcId="{FC251410-02BF-468E-ABC4-8B80F223380B}" destId="{4795E08E-855F-4EC1-9616-FEF36D40AE85}" srcOrd="0" destOrd="0" presId="urn:diagrams.loki3.com/VaryingWidthList+Icon"/>
    <dgm:cxn modelId="{615D9177-F411-4206-A3A0-029C6D4EB6EC}" type="presOf" srcId="{4B82A877-2B71-4C2B-932A-70F99C5B393C}" destId="{83836911-7E1F-451C-8620-E78004847B93}" srcOrd="0" destOrd="0" presId="urn:diagrams.loki3.com/VaryingWidthList+Icon"/>
    <dgm:cxn modelId="{DA01287E-49B9-4868-970A-3F6BD8622B0B}" srcId="{6CB0AF09-C567-46A1-B96B-2BEE7AE1D9B7}" destId="{4B82A877-2B71-4C2B-932A-70F99C5B393C}" srcOrd="3" destOrd="0" parTransId="{03A3B81C-2464-4749-B576-E3903549E994}" sibTransId="{72D822CA-FA7B-4A3A-A662-40B947F13EE8}"/>
    <dgm:cxn modelId="{01DAA5E5-7B4C-45B6-B59B-E178AB259263}" type="presOf" srcId="{E7638B7D-7A2D-43C7-9D2D-5E6A3AE74144}" destId="{00108F69-76F5-41A4-BC4E-4447989634CE}" srcOrd="0" destOrd="0" presId="urn:diagrams.loki3.com/VaryingWidthList+Icon"/>
    <dgm:cxn modelId="{2B940ACC-1A44-4F53-8F0F-4B37899AFB45}" type="presOf" srcId="{6CB0AF09-C567-46A1-B96B-2BEE7AE1D9B7}" destId="{C410B1BC-68B1-4A8A-9DA2-49A5F56A2EF9}" srcOrd="0" destOrd="0" presId="urn:diagrams.loki3.com/VaryingWidthList+Icon"/>
    <dgm:cxn modelId="{BB0A20E0-646E-4DBC-B38B-9EE9B28CBF1B}" srcId="{6CB0AF09-C567-46A1-B96B-2BEE7AE1D9B7}" destId="{422897FE-CA98-48F6-A395-07AB6F76598A}" srcOrd="4" destOrd="0" parTransId="{4217CCA8-1166-42D1-AC05-1E2D385512DB}" sibTransId="{24E0CCB3-4967-431F-857C-32C764091806}"/>
    <dgm:cxn modelId="{17629B64-4FE4-4AD4-AFA0-2CC3964C8DCF}" srcId="{6CB0AF09-C567-46A1-B96B-2BEE7AE1D9B7}" destId="{FC251410-02BF-468E-ABC4-8B80F223380B}" srcOrd="0" destOrd="0" parTransId="{5286BC37-DC7D-43B9-A76A-25DFE97943EE}" sibTransId="{D757D9BA-651D-407B-8720-2556B9D6EDED}"/>
    <dgm:cxn modelId="{41295A85-77F5-40EC-9CA5-EED96534C15B}" type="presParOf" srcId="{C410B1BC-68B1-4A8A-9DA2-49A5F56A2EF9}" destId="{4795E08E-855F-4EC1-9616-FEF36D40AE85}" srcOrd="0" destOrd="0" presId="urn:diagrams.loki3.com/VaryingWidthList+Icon"/>
    <dgm:cxn modelId="{860E5098-9B51-4358-83AE-47310E90BCAF}" type="presParOf" srcId="{C410B1BC-68B1-4A8A-9DA2-49A5F56A2EF9}" destId="{46172C47-79C5-4444-B77C-C78003609424}" srcOrd="1" destOrd="0" presId="urn:diagrams.loki3.com/VaryingWidthList+Icon"/>
    <dgm:cxn modelId="{8A119A51-316D-46FC-AE78-7907830EF83B}" type="presParOf" srcId="{C410B1BC-68B1-4A8A-9DA2-49A5F56A2EF9}" destId="{B1B000D2-AD04-4830-8629-A024642CC6DB}" srcOrd="2" destOrd="0" presId="urn:diagrams.loki3.com/VaryingWidthList+Icon"/>
    <dgm:cxn modelId="{F65E9E16-1351-4E15-978E-770BA0F27017}" type="presParOf" srcId="{C410B1BC-68B1-4A8A-9DA2-49A5F56A2EF9}" destId="{1A5DB87C-145A-44A0-AC12-DB0CF9132926}" srcOrd="3" destOrd="0" presId="urn:diagrams.loki3.com/VaryingWidthList+Icon"/>
    <dgm:cxn modelId="{21444337-3136-4E7A-BA43-8F62A2C95478}" type="presParOf" srcId="{C410B1BC-68B1-4A8A-9DA2-49A5F56A2EF9}" destId="{C022850C-C1D8-4DCD-8222-667BACE210E8}" srcOrd="4" destOrd="0" presId="urn:diagrams.loki3.com/VaryingWidthList+Icon"/>
    <dgm:cxn modelId="{E3531EFB-AF01-486A-9B48-B1E0D51B83CA}" type="presParOf" srcId="{C410B1BC-68B1-4A8A-9DA2-49A5F56A2EF9}" destId="{96F6F68C-13F5-409B-96FD-54C93229729E}" srcOrd="5" destOrd="0" presId="urn:diagrams.loki3.com/VaryingWidthList+Icon"/>
    <dgm:cxn modelId="{E3FE1888-2921-4970-AFD2-3A91B801C420}" type="presParOf" srcId="{C410B1BC-68B1-4A8A-9DA2-49A5F56A2EF9}" destId="{83836911-7E1F-451C-8620-E78004847B93}" srcOrd="6" destOrd="0" presId="urn:diagrams.loki3.com/VaryingWidthList+Icon"/>
    <dgm:cxn modelId="{A9CD5F60-A706-46A1-B805-D379E81AD33A}" type="presParOf" srcId="{C410B1BC-68B1-4A8A-9DA2-49A5F56A2EF9}" destId="{66405583-BC05-48E6-AEDA-4198481EE488}" srcOrd="7" destOrd="0" presId="urn:diagrams.loki3.com/VaryingWidthList+Icon"/>
    <dgm:cxn modelId="{B96F59C6-1F41-47FC-A365-0947EEB9BED5}" type="presParOf" srcId="{C410B1BC-68B1-4A8A-9DA2-49A5F56A2EF9}" destId="{9A0D4FE6-76F9-402A-8715-28FE5E2CB8DA}" srcOrd="8" destOrd="0" presId="urn:diagrams.loki3.com/VaryingWidthList+Icon"/>
    <dgm:cxn modelId="{75CBA7EE-1AD3-4626-B2AA-3A4E55509570}" type="presParOf" srcId="{C410B1BC-68B1-4A8A-9DA2-49A5F56A2EF9}" destId="{9B482AB1-8C2A-4E07-B5A1-E94D90F2742C}" srcOrd="9" destOrd="0" presId="urn:diagrams.loki3.com/VaryingWidthList+Icon"/>
    <dgm:cxn modelId="{A23987BB-0799-4693-A83D-2162B6A40502}" type="presParOf" srcId="{C410B1BC-68B1-4A8A-9DA2-49A5F56A2EF9}" destId="{00108F69-76F5-41A4-BC4E-4447989634CE}" srcOrd="10" destOrd="0" presId="urn:diagrams.loki3.com/VaryingWidthList+Icon"/>
    <dgm:cxn modelId="{54435D31-BD6A-4F6E-AAB4-BE9742C9EB2A}" type="presParOf" srcId="{C410B1BC-68B1-4A8A-9DA2-49A5F56A2EF9}" destId="{07BBF4AE-25C7-4467-BB93-AAE20E1543FA}" srcOrd="11" destOrd="0" presId="urn:diagrams.loki3.com/VaryingWidthList+Icon"/>
    <dgm:cxn modelId="{19CCDCFD-4089-488F-8B4E-2D32ED685C7D}" type="presParOf" srcId="{C410B1BC-68B1-4A8A-9DA2-49A5F56A2EF9}" destId="{DC2B0A88-FE24-499E-8CB5-7A290F16DDB1}" srcOrd="12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+Icon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VaryingWidthList+Icon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fld id="{9DD49B34-5FA8-45E1-A3AC-D57DD129AC9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559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DE37EF-C7C7-438E-8BE3-7D8932A119A3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118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4328D4-E49D-4DC3-A9F4-CE8F05BEA06A}" type="slidenum">
              <a:rPr lang="en-US"/>
              <a:pPr/>
              <a:t>24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653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166A4B-C946-4594-B73C-C0E905DB804B}" type="slidenum">
              <a:rPr lang="en-US"/>
              <a:pPr/>
              <a:t>25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7821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C78EBA-3355-4937-B697-32F8622BF27C}" type="slidenum">
              <a:rPr lang="en-US"/>
              <a:pPr/>
              <a:t>26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212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D4F563-229C-45A6-8887-1F91B9A15AA8}" type="slidenum">
              <a:rPr lang="en-US"/>
              <a:pPr/>
              <a:t>32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2879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3A8B12-AACB-4E68-9A2F-6AF9FA0EC4B0}" type="slidenum">
              <a:rPr lang="en-US"/>
              <a:pPr/>
              <a:t>34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678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544C52-4AFC-4F2E-A268-AE03800A04C5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527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63FD14-3AC5-4F61-BA6F-EA4A0648CADC}" type="slidenum">
              <a:rPr lang="en-US"/>
              <a:pPr/>
              <a:t>3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486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388D22-AA9E-411C-AFE1-5D50CEA87A94}" type="slidenum">
              <a:rPr lang="en-US"/>
              <a:pPr/>
              <a:t>6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457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A85403-9241-4109-AA92-633BC2734C0F}" type="slidenum">
              <a:rPr lang="en-US"/>
              <a:pPr/>
              <a:t>7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067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22D9D3-3712-4FF2-BDF3-3EF1683ED30D}" type="slidenum">
              <a:rPr lang="en-US"/>
              <a:pPr/>
              <a:t>9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441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29C914-FFA5-404D-87E6-435110B71E6C}" type="slidenum">
              <a:rPr lang="en-US"/>
              <a:pPr/>
              <a:t>17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18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738054-71BC-40EF-B218-A107D6B5BF9F}" type="slidenum">
              <a:rPr lang="en-US"/>
              <a:pPr/>
              <a:t>21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947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427B02-B2FF-4721-8161-234508B6C62E}" type="slidenum">
              <a:rPr lang="en-US"/>
              <a:pPr/>
              <a:t>23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332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73F53-C87D-44B9-A155-8CA241C0B0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6D523-2CCC-40F7-87BA-4D0F90FE82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37B68-E011-4D84-B888-DDC9881FF2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CD61-E739-40A4-BBD2-E86D6B399B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88DB5-2784-44B0-97BB-654B453E32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2D4B-7227-47E5-AABC-B6E057BBAA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9D247-D4D5-4DDA-B0C3-1666DDC82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03D5-6425-4E00-BE28-96C421E8F2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07E0E-A9FF-417B-968E-B67A7C2C61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EB79B-A401-4506-B072-13987E3841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1129-F0D6-46D7-9DE2-327F43590E0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A2FE6-EB3D-4681-8DC0-64AE73BC17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1219200" y="2057400"/>
            <a:ext cx="71628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Chapter </a:t>
            </a:r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8</a:t>
            </a:r>
            <a:endParaRPr lang="en-US" sz="40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en-US" sz="4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Job Seeking and Employability Skills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486400"/>
            <a:ext cx="5389563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Personal Branding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07361"/>
            <a:ext cx="7524955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Generally </a:t>
            </a:r>
            <a:r>
              <a:rPr lang="en-US" sz="2000" b="1" dirty="0" smtClean="0"/>
              <a:t>referring to </a:t>
            </a:r>
            <a:r>
              <a:rPr lang="en-US" sz="2000" b="1" dirty="0"/>
              <a:t>how people market themselves, the </a:t>
            </a:r>
            <a:r>
              <a:rPr lang="en-US" sz="2000" b="1" dirty="0" smtClean="0"/>
              <a:t>term has </a:t>
            </a:r>
            <a:r>
              <a:rPr lang="en-US" sz="2000" b="1" dirty="0"/>
              <a:t>come to refer to building a </a:t>
            </a:r>
            <a:r>
              <a:rPr lang="en-US" sz="2000" b="1" dirty="0" smtClean="0"/>
              <a:t>professional presence </a:t>
            </a:r>
            <a:r>
              <a:rPr lang="en-US" sz="2000" b="1" dirty="0"/>
              <a:t>and reputation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present </a:t>
            </a:r>
            <a:r>
              <a:rPr lang="en-US" sz="2000" b="1" dirty="0"/>
              <a:t>a </a:t>
            </a:r>
            <a:r>
              <a:rPr lang="en-US" sz="2000" b="1" dirty="0" smtClean="0"/>
              <a:t>consistent and </a:t>
            </a:r>
            <a:r>
              <a:rPr lang="en-US" sz="2000" b="1" dirty="0"/>
              <a:t>clear message about who they are as </a:t>
            </a:r>
            <a:r>
              <a:rPr lang="en-US" sz="2000" b="1" dirty="0" smtClean="0"/>
              <a:t>well as </a:t>
            </a:r>
            <a:r>
              <a:rPr lang="en-US" sz="2000" b="1" dirty="0"/>
              <a:t>their professional goals and </a:t>
            </a:r>
            <a:r>
              <a:rPr lang="en-US" sz="2000" b="1" dirty="0" smtClean="0"/>
              <a:t>objectives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Brief position statements, objective proof </a:t>
            </a:r>
            <a:r>
              <a:rPr lang="en-US" sz="2000" b="1" dirty="0" smtClean="0"/>
              <a:t>that supports </a:t>
            </a:r>
            <a:r>
              <a:rPr lang="en-US" sz="2000" b="1" dirty="0"/>
              <a:t>claims about achievements, </a:t>
            </a:r>
            <a:r>
              <a:rPr lang="en-US" sz="2000" b="1" dirty="0" smtClean="0"/>
              <a:t>and consistent </a:t>
            </a:r>
            <a:r>
              <a:rPr lang="en-US" sz="2000" b="1" dirty="0"/>
              <a:t>information used in online resumes</a:t>
            </a:r>
            <a:r>
              <a:rPr lang="en-US" sz="2000" b="1" dirty="0" smtClean="0"/>
              <a:t>, social </a:t>
            </a:r>
            <a:r>
              <a:rPr lang="en-US" sz="2000" b="1" dirty="0"/>
              <a:t>network </a:t>
            </a:r>
            <a:r>
              <a:rPr lang="en-US" sz="2000" b="1" dirty="0" smtClean="0"/>
              <a:t>profiles will increase </a:t>
            </a:r>
            <a:r>
              <a:rPr lang="en-US" sz="2000" b="1" dirty="0"/>
              <a:t>a job seeker’s chances of </a:t>
            </a:r>
            <a:r>
              <a:rPr lang="en-US" sz="2000" b="1" dirty="0" smtClean="0"/>
              <a:t>presenting a </a:t>
            </a:r>
            <a:r>
              <a:rPr lang="en-US" sz="2000" b="1" dirty="0"/>
              <a:t>positive personal brand in web searches</a:t>
            </a:r>
          </a:p>
        </p:txBody>
      </p:sp>
    </p:spTree>
    <p:extLst>
      <p:ext uri="{BB962C8B-B14F-4D97-AF65-F5344CB8AC3E}">
        <p14:creationId xmlns:p14="http://schemas.microsoft.com/office/powerpoint/2010/main" val="340524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75724"/>
            <a:ext cx="7372555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Elevator Speech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07361"/>
            <a:ext cx="7372555" cy="405143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When given </a:t>
            </a:r>
            <a:r>
              <a:rPr lang="en-US" sz="2000" b="1" dirty="0"/>
              <a:t>the opportunity to talk about oneself</a:t>
            </a:r>
            <a:r>
              <a:rPr lang="en-US" sz="2000" b="1" dirty="0" smtClean="0"/>
              <a:t>, the </a:t>
            </a:r>
            <a:r>
              <a:rPr lang="en-US" sz="2000" b="1" dirty="0"/>
              <a:t>job seeker must be to the point and </a:t>
            </a:r>
            <a:r>
              <a:rPr lang="en-US" sz="2000" b="1" dirty="0" smtClean="0"/>
              <a:t>very compelling </a:t>
            </a:r>
            <a:r>
              <a:rPr lang="en-US" sz="2000" b="1" dirty="0"/>
              <a:t>so the listener is engaged </a:t>
            </a:r>
            <a:r>
              <a:rPr lang="en-US" sz="2000" b="1" dirty="0" smtClean="0"/>
              <a:t>and wants </a:t>
            </a:r>
            <a:r>
              <a:rPr lang="en-US" sz="2000" b="1" dirty="0"/>
              <a:t>to find out more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There are a few considerations when </a:t>
            </a:r>
            <a:r>
              <a:rPr lang="en-US" sz="2000" b="1" dirty="0" smtClean="0"/>
              <a:t>coming up </a:t>
            </a:r>
            <a:r>
              <a:rPr lang="en-US" sz="2000" b="1" dirty="0"/>
              <a:t>with an elevator speech:</a:t>
            </a:r>
          </a:p>
          <a:p>
            <a:pPr marL="400050" lvl="1" indent="0">
              <a:buNone/>
            </a:pPr>
            <a:r>
              <a:rPr lang="en-US" sz="2000" b="1" dirty="0"/>
              <a:t>1. Start with who you are and what you do.</a:t>
            </a:r>
          </a:p>
          <a:p>
            <a:pPr marL="400050" lvl="1" indent="0">
              <a:buNone/>
            </a:pPr>
            <a:r>
              <a:rPr lang="en-US" sz="2000" b="1" dirty="0"/>
              <a:t>2. Feature your strengths.</a:t>
            </a:r>
          </a:p>
          <a:p>
            <a:pPr marL="400050" lvl="1" indent="0">
              <a:buNone/>
            </a:pPr>
            <a:r>
              <a:rPr lang="en-US" sz="2000" b="1" dirty="0"/>
              <a:t>3. State your goal and what motivates you.</a:t>
            </a:r>
          </a:p>
          <a:p>
            <a:pPr marL="400050" lvl="1" indent="0">
              <a:buNone/>
            </a:pPr>
            <a:r>
              <a:rPr lang="en-US" sz="2000" b="1" dirty="0"/>
              <a:t>4. Include a call to action.</a:t>
            </a:r>
          </a:p>
          <a:p>
            <a:pPr marL="400050" lvl="1" indent="0">
              <a:buNone/>
            </a:pPr>
            <a:r>
              <a:rPr lang="en-US" sz="2000" b="1" dirty="0"/>
              <a:t>5. Make sure it’s memorable.</a:t>
            </a:r>
          </a:p>
        </p:txBody>
      </p:sp>
    </p:spTree>
    <p:extLst>
      <p:ext uri="{BB962C8B-B14F-4D97-AF65-F5344CB8AC3E}">
        <p14:creationId xmlns:p14="http://schemas.microsoft.com/office/powerpoint/2010/main" val="221472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75724"/>
            <a:ext cx="7601155" cy="92447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Additional Networking Tips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07361"/>
            <a:ext cx="7924800" cy="45934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When you are working with your clients</a:t>
            </a:r>
            <a:r>
              <a:rPr lang="en-US" b="1" dirty="0" smtClean="0"/>
              <a:t>, remind </a:t>
            </a:r>
            <a:r>
              <a:rPr lang="en-US" b="1" dirty="0"/>
              <a:t>them…</a:t>
            </a:r>
          </a:p>
          <a:p>
            <a:pPr marL="0" indent="0">
              <a:buNone/>
            </a:pPr>
            <a:r>
              <a:rPr lang="en-US" b="1" dirty="0"/>
              <a:t>1. Everyone is a potential member </a:t>
            </a:r>
            <a:r>
              <a:rPr lang="en-US" b="1" dirty="0" smtClean="0"/>
              <a:t>of their </a:t>
            </a:r>
            <a:r>
              <a:rPr lang="en-US" b="1" dirty="0"/>
              <a:t>network.</a:t>
            </a:r>
          </a:p>
          <a:p>
            <a:pPr marL="0" indent="0">
              <a:buNone/>
            </a:pPr>
            <a:r>
              <a:rPr lang="en-US" b="1" dirty="0" smtClean="0"/>
              <a:t>2</a:t>
            </a:r>
            <a:r>
              <a:rPr lang="en-US" b="1" dirty="0"/>
              <a:t>. To be willing to ask for help; know </a:t>
            </a:r>
            <a:r>
              <a:rPr lang="en-US" b="1" dirty="0" smtClean="0"/>
              <a:t>what they </a:t>
            </a:r>
            <a:r>
              <a:rPr lang="en-US" b="1" dirty="0"/>
              <a:t>want from </a:t>
            </a:r>
            <a:r>
              <a:rPr lang="en-US" b="1" dirty="0" smtClean="0"/>
              <a:t>others</a:t>
            </a:r>
          </a:p>
          <a:p>
            <a:pPr marL="0" indent="0">
              <a:buNone/>
            </a:pPr>
            <a:r>
              <a:rPr lang="en-US" b="1" dirty="0"/>
              <a:t>3. To be willing to offer help; listen for ways </a:t>
            </a:r>
            <a:r>
              <a:rPr lang="en-US" b="1" dirty="0" smtClean="0"/>
              <a:t>to help</a:t>
            </a:r>
            <a:r>
              <a:rPr lang="en-US" b="1" dirty="0"/>
              <a:t>, and share resources </a:t>
            </a:r>
            <a:r>
              <a:rPr lang="en-US" b="1" dirty="0" smtClean="0"/>
              <a:t>with </a:t>
            </a:r>
            <a:r>
              <a:rPr lang="en-US" b="1" dirty="0"/>
              <a:t>their network.</a:t>
            </a:r>
          </a:p>
          <a:p>
            <a:pPr marL="0" indent="0">
              <a:buNone/>
            </a:pPr>
            <a:r>
              <a:rPr lang="en-US" b="1" dirty="0"/>
              <a:t>4. Strong networks are not only for job seeking</a:t>
            </a:r>
            <a:r>
              <a:rPr lang="en-US" b="1" dirty="0" smtClean="0"/>
              <a:t>; they </a:t>
            </a:r>
            <a:r>
              <a:rPr lang="en-US" b="1" dirty="0"/>
              <a:t>can help connect a client with </a:t>
            </a:r>
            <a:r>
              <a:rPr lang="en-US" b="1" dirty="0" smtClean="0"/>
              <a:t>resources needed.</a:t>
            </a:r>
          </a:p>
          <a:p>
            <a:pPr marL="0" indent="0">
              <a:buNone/>
            </a:pPr>
            <a:r>
              <a:rPr lang="en-US" b="1" dirty="0" smtClean="0"/>
              <a:t>5</a:t>
            </a:r>
            <a:r>
              <a:rPr lang="en-US" b="1" dirty="0"/>
              <a:t>. To keep track of their network.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6</a:t>
            </a:r>
            <a:r>
              <a:rPr lang="en-US" b="1" dirty="0"/>
              <a:t>. To keep in touch with network contacts</a:t>
            </a:r>
            <a:r>
              <a:rPr lang="en-US" b="1" dirty="0" smtClean="0"/>
              <a:t>. Work </a:t>
            </a:r>
            <a:r>
              <a:rPr lang="en-US" b="1" dirty="0"/>
              <a:t>the network!</a:t>
            </a:r>
          </a:p>
          <a:p>
            <a:pPr marL="0" indent="0">
              <a:buNone/>
            </a:pPr>
            <a:r>
              <a:rPr lang="en-US" b="1" dirty="0"/>
              <a:t>7. Thank their network contacts.</a:t>
            </a:r>
          </a:p>
        </p:txBody>
      </p:sp>
    </p:spTree>
    <p:extLst>
      <p:ext uri="{BB962C8B-B14F-4D97-AF65-F5344CB8AC3E}">
        <p14:creationId xmlns:p14="http://schemas.microsoft.com/office/powerpoint/2010/main" val="170563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Expanding Your Network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Informational </a:t>
            </a:r>
            <a:r>
              <a:rPr lang="en-US" sz="2200" b="1" dirty="0" smtClean="0"/>
              <a:t>Interviewing</a:t>
            </a:r>
            <a:endParaRPr lang="en-US" sz="2200" b="1" dirty="0"/>
          </a:p>
          <a:p>
            <a:pPr>
              <a:buFont typeface="Wingdings" panose="05000000000000000000" pitchFamily="2" charset="2"/>
              <a:buChar char="v"/>
            </a:pPr>
            <a:endParaRPr lang="en-US" sz="22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 smtClean="0"/>
              <a:t>Internships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2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 smtClean="0"/>
              <a:t>Job Shadowing</a:t>
            </a:r>
            <a:endParaRPr lang="en-US" sz="2200" b="1" dirty="0"/>
          </a:p>
          <a:p>
            <a:pPr>
              <a:buFont typeface="Wingdings" panose="05000000000000000000" pitchFamily="2" charset="2"/>
              <a:buChar char="v"/>
            </a:pPr>
            <a:endParaRPr lang="en-US" sz="22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 smtClean="0"/>
              <a:t>Volunteer </a:t>
            </a:r>
            <a:r>
              <a:rPr lang="en-US" sz="2200" b="1" dirty="0"/>
              <a:t>Work</a:t>
            </a:r>
          </a:p>
        </p:txBody>
      </p:sp>
    </p:spTree>
    <p:extLst>
      <p:ext uri="{BB962C8B-B14F-4D97-AF65-F5344CB8AC3E}">
        <p14:creationId xmlns:p14="http://schemas.microsoft.com/office/powerpoint/2010/main" val="419170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533400" y="675724"/>
            <a:ext cx="8229600" cy="924475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Other Job Search Strategies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8153400" cy="41910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Job postings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Targeted campaigns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Job fairs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Public and Private Job </a:t>
            </a:r>
            <a:r>
              <a:rPr lang="en-US" sz="2400" b="1" dirty="0" smtClean="0"/>
              <a:t>Placement Services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Executive Search Agencies</a:t>
            </a:r>
            <a:r>
              <a:rPr lang="en-US" sz="2400" b="1" dirty="0" smtClean="0"/>
              <a:t>, Recruiters</a:t>
            </a:r>
            <a:r>
              <a:rPr lang="en-US" sz="2400" b="1" dirty="0"/>
              <a:t>, and Headhunters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The Internet and Job Search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382000" cy="3733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800" b="1" dirty="0" smtClean="0"/>
              <a:t>Technology Modernizes Approaches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n-US" sz="2800" b="1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800" b="1" dirty="0" smtClean="0"/>
              <a:t>Researching Companies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n-US" sz="2800" b="1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800" b="1" dirty="0" smtClean="0"/>
              <a:t>Job Boards, Banks, and Postings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53555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Staying Current in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Job Search Trends 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and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07361"/>
            <a:ext cx="7924800" cy="45172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Examples of changes in job search over </a:t>
            </a:r>
            <a:r>
              <a:rPr lang="en-US" b="1" dirty="0" smtClean="0"/>
              <a:t>the years </a:t>
            </a:r>
            <a:r>
              <a:rPr lang="en-US" b="1" dirty="0"/>
              <a:t>include</a:t>
            </a:r>
            <a:r>
              <a:rPr lang="en-US" b="1" dirty="0" smtClean="0"/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Finding </a:t>
            </a:r>
            <a:r>
              <a:rPr lang="en-US" b="1" dirty="0" smtClean="0"/>
              <a:t>jobs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Application </a:t>
            </a:r>
            <a:r>
              <a:rPr lang="en-US" b="1" dirty="0" smtClean="0"/>
              <a:t>submission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Recruitment </a:t>
            </a:r>
            <a:r>
              <a:rPr lang="en-US" b="1" dirty="0" smtClean="0"/>
              <a:t>techniques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Resume content and </a:t>
            </a:r>
            <a:r>
              <a:rPr lang="en-US" b="1" dirty="0" smtClean="0"/>
              <a:t>review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Interviewing </a:t>
            </a:r>
            <a:r>
              <a:rPr lang="en-US" b="1" dirty="0" smtClean="0"/>
              <a:t>styles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How can you </a:t>
            </a:r>
            <a:r>
              <a:rPr lang="en-US" b="1" dirty="0" smtClean="0"/>
              <a:t>keep up </a:t>
            </a:r>
            <a:r>
              <a:rPr lang="en-US" b="1" dirty="0"/>
              <a:t>with these kinds of changes</a:t>
            </a:r>
            <a:r>
              <a:rPr lang="en-US" b="1" dirty="0" smtClean="0"/>
              <a:t>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Attend meetings and </a:t>
            </a:r>
            <a:r>
              <a:rPr lang="en-US" b="1" dirty="0" smtClean="0"/>
              <a:t>conferences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Read extensively both print and </a:t>
            </a:r>
            <a:r>
              <a:rPr lang="en-US" b="1" dirty="0" smtClean="0"/>
              <a:t>online materials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Join and participate in local associations </a:t>
            </a:r>
            <a:r>
              <a:rPr lang="en-US" b="1" dirty="0" smtClean="0"/>
              <a:t>of employers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2695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75724"/>
            <a:ext cx="7601155" cy="924475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Resume – </a:t>
            </a:r>
            <a:b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Personal Marketing Tool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81200"/>
            <a:ext cx="8077200" cy="41148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Primary Purpose – Job Interview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Targeted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 smtClean="0"/>
              <a:t>Key </a:t>
            </a:r>
            <a:r>
              <a:rPr lang="en-US" sz="2200" b="1" dirty="0"/>
              <a:t>is relevancy and recent history</a:t>
            </a:r>
            <a:endParaRPr lang="en-US" sz="2200" b="1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Outcome-Oriented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Unique to the Individual and the Position Sought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 smtClean="0"/>
              <a:t>Free </a:t>
            </a:r>
            <a:r>
              <a:rPr lang="en-US" sz="2200" b="1" dirty="0"/>
              <a:t>from errors</a:t>
            </a:r>
            <a:r>
              <a:rPr lang="en-US" sz="2200" b="1" dirty="0" smtClean="0"/>
              <a:t>, including </a:t>
            </a:r>
            <a:r>
              <a:rPr lang="en-US" sz="2200" b="1" dirty="0"/>
              <a:t>grammar and spelling </a:t>
            </a:r>
            <a:r>
              <a:rPr lang="en-US" sz="2200" b="1" dirty="0" smtClean="0"/>
              <a:t>mistakes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 smtClean="0"/>
              <a:t>Attractive, easy to 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5724"/>
            <a:ext cx="8534400" cy="924475"/>
          </a:xfrm>
        </p:spPr>
        <p:txBody>
          <a:bodyPr/>
          <a:lstStyle/>
          <a:p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Career Profiles, </a:t>
            </a:r>
            <a:r>
              <a:rPr lang="en-US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Qualifications Summaries</a:t>
            </a:r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and </a:t>
            </a:r>
            <a:r>
              <a:rPr lang="en-US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Keyword Summaries</a:t>
            </a:r>
            <a:endParaRPr lang="en-US" sz="28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07361"/>
            <a:ext cx="7524955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Brief </a:t>
            </a:r>
            <a:r>
              <a:rPr lang="en-US" sz="2000" b="1" dirty="0"/>
              <a:t>synopsis of the most relevant skills </a:t>
            </a:r>
            <a:r>
              <a:rPr lang="en-US" sz="2000" b="1" dirty="0" smtClean="0"/>
              <a:t>and experience </a:t>
            </a:r>
            <a:r>
              <a:rPr lang="en-US" sz="2000" b="1" dirty="0"/>
              <a:t>of the job seeker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0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Key </a:t>
            </a:r>
            <a:r>
              <a:rPr lang="en-US" sz="2000" b="1" dirty="0"/>
              <a:t>words </a:t>
            </a:r>
            <a:r>
              <a:rPr lang="en-US" sz="2000" b="1" dirty="0" smtClean="0"/>
              <a:t>that match </a:t>
            </a:r>
            <a:r>
              <a:rPr lang="en-US" sz="2000" b="1" dirty="0"/>
              <a:t>the job description for the </a:t>
            </a:r>
            <a:r>
              <a:rPr lang="en-US" sz="2000" b="1" dirty="0" smtClean="0"/>
              <a:t>announced position.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0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Limit </a:t>
            </a:r>
            <a:r>
              <a:rPr lang="en-US" sz="2000" b="1" dirty="0"/>
              <a:t>the length of </a:t>
            </a:r>
            <a:r>
              <a:rPr lang="en-US" sz="2000" b="1" dirty="0" smtClean="0"/>
              <a:t>core competency </a:t>
            </a:r>
            <a:r>
              <a:rPr lang="en-US" sz="2000" b="1" dirty="0"/>
              <a:t>lists to no more than 12 to </a:t>
            </a:r>
            <a:r>
              <a:rPr lang="en-US" sz="2000" b="1" dirty="0" smtClean="0"/>
              <a:t>15 words</a:t>
            </a:r>
            <a:r>
              <a:rPr lang="en-US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976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Resume Styles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8229600" cy="38862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Chronological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Functional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Combination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Electronic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125113" cy="924475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Learning Objectives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86245747"/>
              </p:ext>
            </p:extLst>
          </p:nvPr>
        </p:nvGraphicFramePr>
        <p:xfrm>
          <a:off x="838200" y="1524000"/>
          <a:ext cx="79248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125113" cy="92447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Electronic Resume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07361"/>
            <a:ext cx="8305800" cy="405143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May </a:t>
            </a:r>
            <a:r>
              <a:rPr lang="en-US" sz="2000" b="1" dirty="0"/>
              <a:t>be a </a:t>
            </a:r>
            <a:r>
              <a:rPr lang="en-US" sz="2000" b="1" dirty="0" smtClean="0"/>
              <a:t>modified version </a:t>
            </a:r>
            <a:r>
              <a:rPr lang="en-US" sz="2000" b="1" dirty="0"/>
              <a:t>of any of </a:t>
            </a:r>
            <a:r>
              <a:rPr lang="en-US" sz="2000" b="1" dirty="0" smtClean="0"/>
              <a:t>the types </a:t>
            </a:r>
            <a:r>
              <a:rPr lang="en-US" sz="2000" b="1" dirty="0"/>
              <a:t>or </a:t>
            </a:r>
            <a:r>
              <a:rPr lang="en-US" sz="2000" b="1" dirty="0" smtClean="0"/>
              <a:t>a combination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Save </a:t>
            </a:r>
            <a:r>
              <a:rPr lang="en-US" sz="2000" b="1" dirty="0"/>
              <a:t>a copy as a Word document, </a:t>
            </a:r>
            <a:r>
              <a:rPr lang="en-US" sz="2000" b="1" dirty="0" smtClean="0"/>
              <a:t>a Portable </a:t>
            </a:r>
            <a:r>
              <a:rPr lang="en-US" sz="2000" b="1" dirty="0"/>
              <a:t>Document File (pdf), and as a </a:t>
            </a:r>
            <a:r>
              <a:rPr lang="en-US" sz="2000" b="1" dirty="0" smtClean="0"/>
              <a:t>plain text </a:t>
            </a:r>
            <a:r>
              <a:rPr lang="en-US" sz="2000" b="1" dirty="0"/>
              <a:t>file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Encourage clients to develop their </a:t>
            </a:r>
            <a:r>
              <a:rPr lang="en-US" sz="2000" b="1" dirty="0" smtClean="0"/>
              <a:t>standard resume first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R</a:t>
            </a:r>
            <a:r>
              <a:rPr lang="en-US" sz="2000" b="1" dirty="0" smtClean="0"/>
              <a:t>emove </a:t>
            </a:r>
            <a:r>
              <a:rPr lang="en-US" sz="2000" b="1" dirty="0"/>
              <a:t>all graphics such as bolds, italics</a:t>
            </a:r>
            <a:r>
              <a:rPr lang="en-US" sz="2000" b="1" dirty="0" smtClean="0"/>
              <a:t>, underlines</a:t>
            </a:r>
            <a:r>
              <a:rPr lang="en-US" sz="2000" b="1" dirty="0"/>
              <a:t>, tabs, centering, 1) numbers</a:t>
            </a:r>
            <a:r>
              <a:rPr lang="en-US" sz="2000" b="1" dirty="0" smtClean="0"/>
              <a:t>, • </a:t>
            </a:r>
            <a:r>
              <a:rPr lang="en-US" sz="2000" b="1" dirty="0"/>
              <a:t>bullets, or any other stylistic </a:t>
            </a:r>
            <a:r>
              <a:rPr lang="en-US" sz="2000" b="1" dirty="0" smtClean="0"/>
              <a:t>formats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All text should be left </a:t>
            </a:r>
            <a:r>
              <a:rPr lang="en-US" sz="2000" b="1" dirty="0" smtClean="0"/>
              <a:t>justified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Consider including a Keyword Summary</a:t>
            </a:r>
          </a:p>
        </p:txBody>
      </p:sp>
    </p:spTree>
    <p:extLst>
      <p:ext uri="{BB962C8B-B14F-4D97-AF65-F5344CB8AC3E}">
        <p14:creationId xmlns:p14="http://schemas.microsoft.com/office/powerpoint/2010/main" val="130423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Cover Letter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534400" cy="4181475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First paragraph — why the job seeker is writing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Second paragraph — why the job seeker should be considered for an interview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Closing paragraph — what the next steps 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75724"/>
            <a:ext cx="7924800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Follow-up and Thank You Letters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7361"/>
            <a:ext cx="8153400" cy="444103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Follow-up letters are generally written </a:t>
            </a:r>
            <a:r>
              <a:rPr lang="en-US" sz="2000" b="1" dirty="0" smtClean="0"/>
              <a:t>after networking </a:t>
            </a:r>
            <a:r>
              <a:rPr lang="en-US" sz="2000" b="1" dirty="0"/>
              <a:t>and informational interviews</a:t>
            </a:r>
            <a:r>
              <a:rPr lang="en-US" sz="2000" b="1" dirty="0" smtClean="0"/>
              <a:t>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smtClean="0"/>
              <a:t>Include </a:t>
            </a:r>
            <a:r>
              <a:rPr lang="en-US" sz="2000" b="1" dirty="0"/>
              <a:t>a brief statement </a:t>
            </a:r>
            <a:r>
              <a:rPr lang="en-US" sz="2000" b="1" dirty="0" smtClean="0"/>
              <a:t>about what </a:t>
            </a:r>
            <a:r>
              <a:rPr lang="en-US" sz="2000" b="1" dirty="0"/>
              <a:t>the job seeker gained from the </a:t>
            </a:r>
            <a:r>
              <a:rPr lang="en-US" sz="2000" b="1" dirty="0" smtClean="0"/>
              <a:t>meeting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Thank you letters are generally written </a:t>
            </a:r>
            <a:r>
              <a:rPr lang="en-US" sz="2000" b="1" dirty="0" smtClean="0"/>
              <a:t>after job </a:t>
            </a:r>
            <a:r>
              <a:rPr lang="en-US" sz="2000" b="1" dirty="0"/>
              <a:t>interviews</a:t>
            </a:r>
            <a:r>
              <a:rPr lang="en-US" sz="2000" b="1" dirty="0" smtClean="0"/>
              <a:t>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Separate letters should </a:t>
            </a:r>
            <a:r>
              <a:rPr lang="en-US" sz="2000" b="1" dirty="0" smtClean="0"/>
              <a:t>be addressed </a:t>
            </a:r>
            <a:r>
              <a:rPr lang="en-US" sz="2000" b="1" dirty="0"/>
              <a:t>to each person the jobseeker met</a:t>
            </a:r>
            <a:r>
              <a:rPr lang="en-US" sz="2000" b="1" dirty="0" smtClean="0"/>
              <a:t>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smtClean="0"/>
              <a:t>Should </a:t>
            </a:r>
            <a:r>
              <a:rPr lang="en-US" sz="2000" b="1" dirty="0"/>
              <a:t>be sent </a:t>
            </a:r>
            <a:r>
              <a:rPr lang="en-US" sz="2000" b="1" dirty="0" smtClean="0"/>
              <a:t>immediately following </a:t>
            </a:r>
            <a:r>
              <a:rPr lang="en-US" sz="2000" b="1" dirty="0"/>
              <a:t>the interview or networking </a:t>
            </a:r>
            <a:r>
              <a:rPr lang="en-US" sz="2000" b="1" dirty="0" smtClean="0"/>
              <a:t>contact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Other Personal Marketing </a:t>
            </a:r>
            <a:r>
              <a:rPr lang="en-US" sz="2000" b="1" dirty="0" smtClean="0"/>
              <a:t>Materials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Clients may find it useful to have business </a:t>
            </a:r>
            <a:r>
              <a:rPr lang="en-US" sz="2000" b="1" dirty="0" smtClean="0"/>
              <a:t>cards for </a:t>
            </a:r>
            <a:r>
              <a:rPr lang="en-US" sz="2000" b="1" dirty="0"/>
              <a:t>networking purposes while engaged in a </a:t>
            </a:r>
            <a:r>
              <a:rPr lang="en-US" sz="2000" b="1" dirty="0" smtClean="0"/>
              <a:t>job search</a:t>
            </a:r>
            <a:r>
              <a:rPr lang="en-US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256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75724"/>
            <a:ext cx="8229600" cy="924475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Purposes of a Job Interview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8153400" cy="41910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Allows employer to determine if applicant has the personality, experience, and skills for the job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n-US" sz="2200" b="1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Allows applicant to determine whether the employer and the job itself are a good fit for him or her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5181600" y="6324600"/>
            <a:ext cx="3657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Kinds of Interviews</a:t>
            </a:r>
            <a:endParaRPr lang="en-US" sz="40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05000"/>
            <a:ext cx="8153400" cy="41910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Informational interviews — to learn more about specific jobs or companies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Screening interviews — used by employers to reduce the number of candidates for a specific job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Hiring interviews — to identify those who will be hired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495800" y="6324600"/>
            <a:ext cx="434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Interviewing Formats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057400"/>
            <a:ext cx="7924800" cy="4038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800" b="1" dirty="0" smtClean="0"/>
              <a:t>Telephone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800" b="1" dirty="0" smtClean="0"/>
              <a:t>Online or electronic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800" b="1" dirty="0" smtClean="0"/>
              <a:t>Individual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800" b="1" dirty="0" smtClean="0"/>
              <a:t>Serial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800" b="1" dirty="0" smtClean="0"/>
              <a:t>Group or panel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5724"/>
            <a:ext cx="8077200" cy="924475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Preparing for an Interview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8153400" cy="40386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Employment background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Organizational and field knowledge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Needed materials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Logistical preparation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Clothing and appearance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4953000" y="6324600"/>
            <a:ext cx="3886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75724"/>
            <a:ext cx="7601155" cy="92447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What Clients Should Expect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125112" cy="40514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/>
              <a:t>The </a:t>
            </a:r>
            <a:r>
              <a:rPr lang="en-US" sz="2400" b="1" dirty="0" smtClean="0"/>
              <a:t>introduction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The </a:t>
            </a:r>
            <a:r>
              <a:rPr lang="en-US" sz="2400" b="1" dirty="0"/>
              <a:t>interview </a:t>
            </a:r>
            <a:r>
              <a:rPr lang="en-US" sz="2400" b="1" dirty="0" smtClean="0"/>
              <a:t>questions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The </a:t>
            </a:r>
            <a:r>
              <a:rPr lang="en-US" sz="2400" b="1" dirty="0"/>
              <a:t>close</a:t>
            </a:r>
          </a:p>
        </p:txBody>
      </p:sp>
    </p:spTree>
    <p:extLst>
      <p:ext uri="{BB962C8B-B14F-4D97-AF65-F5344CB8AC3E}">
        <p14:creationId xmlns:p14="http://schemas.microsoft.com/office/powerpoint/2010/main" val="243479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457200" y="675724"/>
            <a:ext cx="7677355" cy="92447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Preparing for the Questions  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57200" y="1807361"/>
            <a:ext cx="8077200" cy="4051437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Can you do the job? (Are you qualified?)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Will you do the job? (Are you motivated?)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endParaRPr lang="en-US" sz="2400" b="1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Will you like the job and fit in?  (Do you have commitment/passion; will you fit in with the rest of the team and company culture?)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5724"/>
            <a:ext cx="7677355" cy="92447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Typical Questions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07361"/>
            <a:ext cx="7524955" cy="444103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Tell me about yourself</a:t>
            </a:r>
            <a:r>
              <a:rPr lang="en-US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What are your strengths </a:t>
            </a:r>
            <a:r>
              <a:rPr lang="en-US" b="1" dirty="0" smtClean="0"/>
              <a:t>and weaknesses?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Why are you leaving your </a:t>
            </a:r>
            <a:r>
              <a:rPr lang="en-US" b="1" dirty="0" smtClean="0"/>
              <a:t>current position?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What attracts you to this </a:t>
            </a:r>
            <a:r>
              <a:rPr lang="en-US" b="1" dirty="0" smtClean="0"/>
              <a:t>company/position?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Where do you see yourself in five to </a:t>
            </a:r>
            <a:r>
              <a:rPr lang="en-US" b="1" dirty="0" smtClean="0"/>
              <a:t>ten years?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What do you think makes you </a:t>
            </a:r>
            <a:r>
              <a:rPr lang="en-US" b="1" dirty="0" smtClean="0"/>
              <a:t>best qualified </a:t>
            </a:r>
            <a:r>
              <a:rPr lang="en-US" b="1" dirty="0"/>
              <a:t>for the position</a:t>
            </a:r>
            <a:r>
              <a:rPr lang="en-US" b="1" dirty="0" smtClean="0"/>
              <a:t>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What do you think you can </a:t>
            </a:r>
            <a:r>
              <a:rPr lang="en-US" b="1" dirty="0" smtClean="0"/>
              <a:t>contribute to </a:t>
            </a:r>
            <a:r>
              <a:rPr lang="en-US" b="1" dirty="0"/>
              <a:t>this position/company</a:t>
            </a:r>
            <a:r>
              <a:rPr lang="en-US" b="1" dirty="0" smtClean="0"/>
              <a:t>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What is the salary you are looking </a:t>
            </a:r>
            <a:r>
              <a:rPr lang="en-US" b="1" dirty="0" smtClean="0"/>
              <a:t>for in </a:t>
            </a:r>
            <a:r>
              <a:rPr lang="en-US" b="1" dirty="0"/>
              <a:t>this position? </a:t>
            </a:r>
            <a:endParaRPr lang="en-US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Do </a:t>
            </a:r>
            <a:r>
              <a:rPr lang="en-US" b="1" dirty="0"/>
              <a:t>you have 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88559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125113" cy="924475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Learning Objectives</a:t>
            </a:r>
            <a:endParaRPr lang="en-US" sz="36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07440222"/>
              </p:ext>
            </p:extLst>
          </p:nvPr>
        </p:nvGraphicFramePr>
        <p:xfrm>
          <a:off x="533400" y="1447800"/>
          <a:ext cx="7924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Using the STAR Method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07361"/>
            <a:ext cx="7772400" cy="40514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STAR is an acronym, which can aid </a:t>
            </a:r>
            <a:r>
              <a:rPr lang="en-US" sz="2000" b="1" dirty="0" smtClean="0"/>
              <a:t>in concisely </a:t>
            </a:r>
            <a:r>
              <a:rPr lang="en-US" sz="2000" b="1" dirty="0"/>
              <a:t>telling a story: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FFC000"/>
                </a:solidFill>
              </a:rPr>
              <a:t>Situation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/>
              <a:t>that existed: give the context of </a:t>
            </a:r>
            <a:r>
              <a:rPr lang="en-US" sz="2000" b="1" dirty="0" smtClean="0"/>
              <a:t>the story</a:t>
            </a:r>
            <a:r>
              <a:rPr lang="en-US" sz="2000" b="1" dirty="0"/>
              <a:t>, the where and who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FFC000"/>
                </a:solidFill>
              </a:rPr>
              <a:t>Tasks</a:t>
            </a:r>
            <a:r>
              <a:rPr lang="en-US" sz="2000" b="1" dirty="0"/>
              <a:t> that were involved: explain the </a:t>
            </a:r>
            <a:r>
              <a:rPr lang="en-US" sz="2000" b="1" dirty="0" smtClean="0"/>
              <a:t>challenge or </a:t>
            </a:r>
            <a:r>
              <a:rPr lang="en-US" sz="2000" b="1" dirty="0"/>
              <a:t>problem that existed, what you </a:t>
            </a:r>
            <a:r>
              <a:rPr lang="en-US" sz="2000" b="1" dirty="0" smtClean="0"/>
              <a:t>were expected </a:t>
            </a:r>
            <a:r>
              <a:rPr lang="en-US" sz="2000" b="1" dirty="0"/>
              <a:t>to do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FFC000"/>
                </a:solidFill>
              </a:rPr>
              <a:t>Action</a:t>
            </a:r>
            <a:r>
              <a:rPr lang="en-US" sz="2000" b="1" dirty="0"/>
              <a:t> that you took: describe specific </a:t>
            </a:r>
            <a:r>
              <a:rPr lang="en-US" sz="2000" b="1" dirty="0" smtClean="0"/>
              <a:t>steps you </a:t>
            </a:r>
            <a:r>
              <a:rPr lang="en-US" sz="2000" b="1" dirty="0"/>
              <a:t>took and which skills you used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>
                <a:solidFill>
                  <a:srgbClr val="FFC000"/>
                </a:solidFill>
              </a:rPr>
              <a:t>Results</a:t>
            </a:r>
            <a:r>
              <a:rPr lang="en-US" sz="2000" b="1" dirty="0"/>
              <a:t> that occurred: tell the outcome, </a:t>
            </a:r>
            <a:r>
              <a:rPr lang="en-US" sz="2000" b="1" dirty="0" smtClean="0"/>
              <a:t>include any </a:t>
            </a:r>
            <a:r>
              <a:rPr lang="en-US" sz="2000" b="1" dirty="0"/>
              <a:t>quantifiable results or achievements, </a:t>
            </a:r>
            <a:r>
              <a:rPr lang="en-US" sz="2000" b="1" dirty="0" smtClean="0"/>
              <a:t>what you </a:t>
            </a:r>
            <a:r>
              <a:rPr lang="en-US" sz="2000" b="1" dirty="0"/>
              <a:t>learned</a:t>
            </a:r>
          </a:p>
        </p:txBody>
      </p:sp>
    </p:spTree>
    <p:extLst>
      <p:ext uri="{BB962C8B-B14F-4D97-AF65-F5344CB8AC3E}">
        <p14:creationId xmlns:p14="http://schemas.microsoft.com/office/powerpoint/2010/main" val="48088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Preparing for the Questions 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7543800" cy="3581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800" b="1" dirty="0" smtClean="0"/>
              <a:t>Behavioral Questions</a:t>
            </a:r>
          </a:p>
          <a:p>
            <a:pPr marL="0" indent="0" eaLnBrk="1" hangingPunct="1">
              <a:buNone/>
            </a:pPr>
            <a:endParaRPr lang="en-US" sz="2800" b="1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800" b="1" dirty="0" smtClean="0"/>
              <a:t>Personality and Ethics Questions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b="1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 smtClean="0"/>
              <a:t>Case Interviews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75724"/>
            <a:ext cx="7848600" cy="924475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Dealing with Difficult Questions</a:t>
            </a:r>
            <a:endParaRPr lang="en-US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7924800" cy="39624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Think before answering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Ask the interviewer to restate the question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Be brief and respond in a factual way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Focus on what is really being asked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Never lie, exaggerate, or overstate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343400" y="6324600"/>
            <a:ext cx="449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100000"/>
              </a:lnSpc>
              <a:spcBef>
                <a:spcPct val="50000"/>
              </a:spcBef>
            </a:pPr>
            <a:endParaRPr lang="en-US" sz="1600">
              <a:solidFill>
                <a:schemeClr val="tx1"/>
              </a:solidFill>
              <a:latin typeface="Times New Roman" pitchFamily="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Questions Clients Might Ask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82000" cy="4051437"/>
          </a:xfrm>
        </p:spPr>
        <p:txBody>
          <a:bodyPr>
            <a:noAutofit/>
          </a:bodyPr>
          <a:lstStyle/>
          <a:p>
            <a:r>
              <a:rPr lang="en-US" b="1" dirty="0"/>
              <a:t>Why did you join the company? How </a:t>
            </a:r>
            <a:r>
              <a:rPr lang="en-US" b="1" dirty="0" smtClean="0"/>
              <a:t>long have </a:t>
            </a:r>
            <a:r>
              <a:rPr lang="en-US" b="1" dirty="0"/>
              <a:t>you been here?</a:t>
            </a:r>
          </a:p>
          <a:p>
            <a:r>
              <a:rPr lang="en-US" b="1" dirty="0" smtClean="0"/>
              <a:t>What </a:t>
            </a:r>
            <a:r>
              <a:rPr lang="en-US" b="1" dirty="0"/>
              <a:t>do you like about the company</a:t>
            </a:r>
            <a:r>
              <a:rPr lang="en-US" b="1" dirty="0" smtClean="0"/>
              <a:t>? What </a:t>
            </a:r>
            <a:r>
              <a:rPr lang="en-US" b="1" dirty="0"/>
              <a:t>keeps you here?</a:t>
            </a:r>
          </a:p>
          <a:p>
            <a:r>
              <a:rPr lang="en-US" b="1" dirty="0" smtClean="0"/>
              <a:t>Why </a:t>
            </a:r>
            <a:r>
              <a:rPr lang="en-US" b="1" dirty="0"/>
              <a:t>is this position open? What </a:t>
            </a:r>
            <a:r>
              <a:rPr lang="en-US" b="1" dirty="0" smtClean="0"/>
              <a:t>happened to </a:t>
            </a:r>
            <a:r>
              <a:rPr lang="en-US" b="1" dirty="0"/>
              <a:t>the person who most recently filled </a:t>
            </a:r>
            <a:r>
              <a:rPr lang="en-US" b="1" dirty="0" smtClean="0"/>
              <a:t>the position</a:t>
            </a:r>
            <a:r>
              <a:rPr lang="en-US" b="1" dirty="0"/>
              <a:t>? How many people have held </a:t>
            </a:r>
            <a:r>
              <a:rPr lang="en-US" b="1" dirty="0" smtClean="0"/>
              <a:t>this position </a:t>
            </a:r>
            <a:r>
              <a:rPr lang="en-US" b="1" dirty="0"/>
              <a:t>in the last two years?</a:t>
            </a:r>
          </a:p>
          <a:p>
            <a:r>
              <a:rPr lang="en-US" b="1" dirty="0" smtClean="0"/>
              <a:t>What </a:t>
            </a:r>
            <a:r>
              <a:rPr lang="en-US" b="1" dirty="0"/>
              <a:t>do you see as the most </a:t>
            </a:r>
            <a:r>
              <a:rPr lang="en-US" b="1" dirty="0" smtClean="0"/>
              <a:t>important skills </a:t>
            </a:r>
            <a:r>
              <a:rPr lang="en-US" b="1" dirty="0"/>
              <a:t>for success in this job</a:t>
            </a:r>
            <a:r>
              <a:rPr lang="en-US" b="1" dirty="0" smtClean="0"/>
              <a:t>?</a:t>
            </a:r>
          </a:p>
          <a:p>
            <a:r>
              <a:rPr lang="en-US" b="1" dirty="0"/>
              <a:t>What are the most immediate </a:t>
            </a:r>
            <a:r>
              <a:rPr lang="en-US" b="1" dirty="0" smtClean="0"/>
              <a:t>challenges facing </a:t>
            </a:r>
            <a:r>
              <a:rPr lang="en-US" b="1" dirty="0"/>
              <a:t>the organization? What plans are </a:t>
            </a:r>
            <a:r>
              <a:rPr lang="en-US" b="1" dirty="0" smtClean="0"/>
              <a:t>in place </a:t>
            </a:r>
            <a:r>
              <a:rPr lang="en-US" b="1" dirty="0"/>
              <a:t>for meeting those challenges?</a:t>
            </a:r>
          </a:p>
          <a:p>
            <a:r>
              <a:rPr lang="en-US" b="1" dirty="0" smtClean="0"/>
              <a:t>How </a:t>
            </a:r>
            <a:r>
              <a:rPr lang="en-US" b="1" dirty="0"/>
              <a:t>does this position </a:t>
            </a:r>
            <a:r>
              <a:rPr lang="en-US" b="1" dirty="0" smtClean="0"/>
              <a:t>fit </a:t>
            </a:r>
            <a:r>
              <a:rPr lang="en-US" b="1" dirty="0"/>
              <a:t>into the overall company</a:t>
            </a:r>
            <a:r>
              <a:rPr lang="en-US" b="1" dirty="0" smtClean="0"/>
              <a:t>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9264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Considering a Job Offer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8229600" cy="39624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Examine self-assessment themes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Think long term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Focus on daily tasks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Consider interpersonal factors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Remember real life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Stay realistic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381000" y="675724"/>
            <a:ext cx="7753555" cy="924475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Dealing with Job Search Stress and Challenges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696200" cy="41148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Diverse populations and specific needs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Resources and supports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Materials for specific populations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Job Clubs</a:t>
            </a:r>
          </a:p>
          <a:p>
            <a:pPr lvl="1" eaLnBrk="1" hangingPunct="1">
              <a:buFont typeface="Wingdings" panose="05000000000000000000" pitchFamily="2" charset="2"/>
              <a:buChar char="v"/>
            </a:pPr>
            <a:r>
              <a:rPr lang="en-US" sz="2400" b="1" dirty="0" smtClean="0"/>
              <a:t>Encouragement and assistance from CDF (remember scope of practice; use referrals as needed)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Tips for Encouraging Clients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543800" cy="47458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/>
              <a:t>Practical Matters to Keep Up </a:t>
            </a:r>
            <a:r>
              <a:rPr lang="en-US" sz="2000" b="1" dirty="0" smtClean="0"/>
              <a:t>Morale and Focus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Job search </a:t>
            </a:r>
            <a:r>
              <a:rPr lang="en-US" b="1" dirty="0" smtClean="0"/>
              <a:t>partner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Analyze/evaluate the </a:t>
            </a:r>
            <a:r>
              <a:rPr lang="en-US" b="1" dirty="0" smtClean="0"/>
              <a:t>search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Keep a work </a:t>
            </a:r>
            <a:r>
              <a:rPr lang="en-US" b="1" dirty="0" smtClean="0"/>
              <a:t>focus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Consider volunteer </a:t>
            </a:r>
            <a:r>
              <a:rPr lang="en-US" b="1" dirty="0" smtClean="0"/>
              <a:t>work</a:t>
            </a:r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Dealing </a:t>
            </a:r>
            <a:r>
              <a:rPr lang="en-US" sz="2000" b="1" dirty="0"/>
              <a:t>with Emotions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Prepare </a:t>
            </a:r>
            <a:r>
              <a:rPr lang="en-US" b="1" dirty="0"/>
              <a:t>for rejection and </a:t>
            </a:r>
            <a:r>
              <a:rPr lang="en-US" b="1" dirty="0" smtClean="0"/>
              <a:t>emotional ups </a:t>
            </a:r>
            <a:r>
              <a:rPr lang="en-US" b="1" dirty="0"/>
              <a:t>and </a:t>
            </a:r>
            <a:r>
              <a:rPr lang="en-US" b="1" dirty="0" smtClean="0"/>
              <a:t>downs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Try not to get too </a:t>
            </a:r>
            <a:r>
              <a:rPr lang="en-US" b="1" dirty="0" smtClean="0"/>
              <a:t>discouraged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Practice stress </a:t>
            </a:r>
            <a:r>
              <a:rPr lang="en-US" b="1" dirty="0" smtClean="0"/>
              <a:t>reduction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Don’t let down when something </a:t>
            </a:r>
            <a:r>
              <a:rPr lang="en-US" b="1" dirty="0" smtClean="0"/>
              <a:t>looks good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9319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75724"/>
            <a:ext cx="8686800" cy="924475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Job Retention,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Workplace Affiliation</a:t>
            </a: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, and 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Employee Engagement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7361"/>
            <a:ext cx="7677355" cy="4051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Three skill areas </a:t>
            </a:r>
            <a:r>
              <a:rPr lang="en-US" sz="2000" b="1" dirty="0" smtClean="0"/>
              <a:t>often identified that affect retention are:</a:t>
            </a:r>
            <a:endParaRPr lang="en-US" sz="20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Basic </a:t>
            </a:r>
            <a:r>
              <a:rPr lang="en-US" sz="2000" b="1" dirty="0"/>
              <a:t>Skills: Reading, writing, listening</a:t>
            </a:r>
            <a:r>
              <a:rPr lang="en-US" sz="2000" b="1" dirty="0" smtClean="0"/>
              <a:t>, speaking</a:t>
            </a:r>
            <a:r>
              <a:rPr lang="en-US" sz="2000" b="1" dirty="0"/>
              <a:t>, and mathematics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Thinking </a:t>
            </a:r>
            <a:r>
              <a:rPr lang="en-US" sz="2000" b="1" dirty="0"/>
              <a:t>Skills: Creative thinking, </a:t>
            </a:r>
            <a:r>
              <a:rPr lang="en-US" sz="2000" b="1" dirty="0" smtClean="0"/>
              <a:t>decision making</a:t>
            </a:r>
            <a:r>
              <a:rPr lang="en-US" sz="2000" b="1" dirty="0"/>
              <a:t>, problem solving, seeing </a:t>
            </a:r>
            <a:r>
              <a:rPr lang="en-US" sz="2000" b="1" dirty="0" smtClean="0"/>
              <a:t>things in </a:t>
            </a:r>
            <a:r>
              <a:rPr lang="en-US" sz="2000" b="1" dirty="0"/>
              <a:t>the mind’s eye, knowing how to learn</a:t>
            </a:r>
            <a:r>
              <a:rPr lang="en-US" sz="2000" b="1" dirty="0" smtClean="0"/>
              <a:t>, and </a:t>
            </a:r>
            <a:r>
              <a:rPr lang="en-US" sz="2000" b="1" dirty="0"/>
              <a:t>reasoning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Personal </a:t>
            </a:r>
            <a:r>
              <a:rPr lang="en-US" sz="2000" b="1" dirty="0"/>
              <a:t>Qualities: Responsibility, </a:t>
            </a:r>
            <a:r>
              <a:rPr lang="en-US" sz="2000" b="1" dirty="0" smtClean="0"/>
              <a:t>self-esteem, sociability</a:t>
            </a:r>
            <a:r>
              <a:rPr lang="en-US" sz="2000" b="1" dirty="0"/>
              <a:t>, self-management, </a:t>
            </a:r>
            <a:r>
              <a:rPr lang="en-US" sz="2000" b="1" dirty="0" smtClean="0"/>
              <a:t>and integrity/honesty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9654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38200"/>
            <a:ext cx="7125113" cy="924475"/>
          </a:xfrm>
        </p:spPr>
        <p:txBody>
          <a:bodyPr/>
          <a:lstStyle/>
          <a:p>
            <a:pPr algn="ctr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“Soft Skills” Identified as Essential for Success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3733800" cy="281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Four </a:t>
            </a:r>
            <a:r>
              <a:rPr lang="en-US" b="1" dirty="0"/>
              <a:t>essential areas </a:t>
            </a:r>
            <a:r>
              <a:rPr lang="en-US" b="1" dirty="0" smtClean="0"/>
              <a:t>for job performance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Dependability/reliability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Punctuality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Quality of </a:t>
            </a:r>
            <a:r>
              <a:rPr lang="en-US" b="1" dirty="0" smtClean="0"/>
              <a:t>work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Quantity of </a:t>
            </a:r>
            <a:r>
              <a:rPr lang="en-US" b="1" dirty="0" smtClean="0"/>
              <a:t>work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18529" y="2272553"/>
            <a:ext cx="3657600" cy="439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200" b="1" dirty="0" smtClean="0">
                <a:solidFill>
                  <a:srgbClr val="FFC000"/>
                </a:solidFill>
              </a:rPr>
              <a:t>TOP TEN SKILLS SOUGHT BY EMPLOYERS:</a:t>
            </a:r>
          </a:p>
          <a:p>
            <a:r>
              <a:rPr lang="en-US" sz="2000" b="1" dirty="0" smtClean="0"/>
              <a:t>Verbal </a:t>
            </a:r>
            <a:r>
              <a:rPr lang="en-US" sz="2000" b="1" dirty="0"/>
              <a:t>communication skills</a:t>
            </a:r>
          </a:p>
          <a:p>
            <a:r>
              <a:rPr lang="en-US" sz="2000" b="1" dirty="0" smtClean="0"/>
              <a:t>Strong </a:t>
            </a:r>
            <a:r>
              <a:rPr lang="en-US" sz="2000" b="1" dirty="0"/>
              <a:t>work ethic</a:t>
            </a:r>
          </a:p>
          <a:p>
            <a:r>
              <a:rPr lang="en-US" sz="2000" b="1" dirty="0" smtClean="0"/>
              <a:t>Teamwork </a:t>
            </a:r>
            <a:r>
              <a:rPr lang="en-US" sz="2000" b="1" dirty="0"/>
              <a:t>skill</a:t>
            </a:r>
          </a:p>
          <a:p>
            <a:r>
              <a:rPr lang="en-US" sz="2000" b="1" dirty="0" smtClean="0"/>
              <a:t>Analytical </a:t>
            </a:r>
            <a:r>
              <a:rPr lang="en-US" sz="2000" b="1" dirty="0"/>
              <a:t>skills</a:t>
            </a:r>
          </a:p>
          <a:p>
            <a:r>
              <a:rPr lang="en-US" sz="2000" b="1" dirty="0" smtClean="0"/>
              <a:t>Initiative</a:t>
            </a:r>
            <a:endParaRPr lang="en-US" sz="2000" b="1" dirty="0"/>
          </a:p>
          <a:p>
            <a:r>
              <a:rPr lang="en-US" sz="2000" b="1" dirty="0" smtClean="0"/>
              <a:t>Problem </a:t>
            </a:r>
            <a:r>
              <a:rPr lang="en-US" sz="2000" b="1" dirty="0"/>
              <a:t>solving</a:t>
            </a:r>
          </a:p>
          <a:p>
            <a:r>
              <a:rPr lang="en-US" sz="2000" b="1" dirty="0" smtClean="0"/>
              <a:t>Written </a:t>
            </a:r>
            <a:r>
              <a:rPr lang="en-US" sz="2000" b="1" dirty="0"/>
              <a:t>communication</a:t>
            </a:r>
          </a:p>
          <a:p>
            <a:r>
              <a:rPr lang="en-US" sz="2000" b="1" dirty="0" smtClean="0"/>
              <a:t>Interpersonal </a:t>
            </a:r>
            <a:r>
              <a:rPr lang="en-US" sz="2000" b="1" dirty="0"/>
              <a:t>skills</a:t>
            </a:r>
          </a:p>
          <a:p>
            <a:r>
              <a:rPr lang="en-US" sz="2000" b="1" dirty="0" smtClean="0"/>
              <a:t>Computer </a:t>
            </a:r>
            <a:r>
              <a:rPr lang="en-US" sz="2000" b="1" dirty="0"/>
              <a:t>skill</a:t>
            </a:r>
          </a:p>
          <a:p>
            <a:r>
              <a:rPr lang="en-US" sz="2000" b="1" dirty="0" smtClean="0"/>
              <a:t>Flexibility/adaptability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8866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305800" cy="924475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Eight components of job search</a:t>
            </a:r>
            <a:endParaRPr lang="en-US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07361"/>
            <a:ext cx="8153400" cy="45934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</a:t>
            </a:r>
            <a:r>
              <a:rPr lang="en-US" b="1" dirty="0"/>
              <a:t>: Information about Self </a:t>
            </a:r>
            <a:r>
              <a:rPr lang="en-US" b="1" dirty="0" smtClean="0"/>
              <a:t>– Clarify </a:t>
            </a:r>
            <a:r>
              <a:rPr lang="en-US" b="1" dirty="0"/>
              <a:t>skills, interests, and </a:t>
            </a:r>
            <a:r>
              <a:rPr lang="en-US" b="1" dirty="0" smtClean="0"/>
              <a:t>values</a:t>
            </a:r>
          </a:p>
          <a:p>
            <a:pPr marL="0" indent="0">
              <a:buNone/>
            </a:pPr>
            <a:r>
              <a:rPr lang="en-US" b="1" dirty="0" smtClean="0"/>
              <a:t>2</a:t>
            </a:r>
            <a:r>
              <a:rPr lang="en-US" b="1" dirty="0"/>
              <a:t>: Information about </a:t>
            </a:r>
            <a:r>
              <a:rPr lang="en-US" b="1" dirty="0" smtClean="0"/>
              <a:t>Options - </a:t>
            </a:r>
            <a:r>
              <a:rPr lang="en-US" b="1" dirty="0"/>
              <a:t>Conduct labor market </a:t>
            </a:r>
            <a:r>
              <a:rPr lang="en-US" b="1" dirty="0" smtClean="0"/>
              <a:t>research</a:t>
            </a:r>
          </a:p>
          <a:p>
            <a:pPr marL="0" indent="0">
              <a:buNone/>
            </a:pPr>
            <a:r>
              <a:rPr lang="en-US" b="1" dirty="0" smtClean="0"/>
              <a:t>3</a:t>
            </a:r>
            <a:r>
              <a:rPr lang="en-US" b="1" dirty="0"/>
              <a:t>: Decision Making </a:t>
            </a:r>
            <a:r>
              <a:rPr lang="en-US" b="1" dirty="0" smtClean="0"/>
              <a:t>- Determine goals</a:t>
            </a:r>
          </a:p>
          <a:p>
            <a:pPr marL="0" indent="0">
              <a:buNone/>
            </a:pPr>
            <a:r>
              <a:rPr lang="en-US" b="1" dirty="0" smtClean="0"/>
              <a:t>4</a:t>
            </a:r>
            <a:r>
              <a:rPr lang="en-US" b="1" dirty="0"/>
              <a:t>: Define Your Strategy </a:t>
            </a:r>
            <a:r>
              <a:rPr lang="en-US" b="1" dirty="0" smtClean="0"/>
              <a:t>- Formulate </a:t>
            </a:r>
            <a:r>
              <a:rPr lang="en-US" b="1" dirty="0"/>
              <a:t>a </a:t>
            </a:r>
            <a:r>
              <a:rPr lang="en-US" b="1" dirty="0" smtClean="0"/>
              <a:t>plan</a:t>
            </a:r>
          </a:p>
          <a:p>
            <a:pPr marL="0" indent="0">
              <a:buNone/>
            </a:pPr>
            <a:r>
              <a:rPr lang="en-US" b="1" dirty="0" smtClean="0"/>
              <a:t>5</a:t>
            </a:r>
            <a:r>
              <a:rPr lang="en-US" b="1" dirty="0"/>
              <a:t>: Preparations - Create </a:t>
            </a:r>
            <a:r>
              <a:rPr lang="en-US" b="1" dirty="0" smtClean="0"/>
              <a:t>a marketing plan</a:t>
            </a:r>
          </a:p>
          <a:p>
            <a:pPr marL="0" indent="0">
              <a:buNone/>
            </a:pPr>
            <a:r>
              <a:rPr lang="en-US" b="1" dirty="0" smtClean="0"/>
              <a:t>6</a:t>
            </a:r>
            <a:r>
              <a:rPr lang="en-US" b="1" dirty="0"/>
              <a:t>: Take Action - Implement </a:t>
            </a:r>
            <a:r>
              <a:rPr lang="en-US" b="1" dirty="0" smtClean="0"/>
              <a:t>plan and </a:t>
            </a:r>
            <a:r>
              <a:rPr lang="en-US" b="1" dirty="0"/>
              <a:t>execute </a:t>
            </a:r>
            <a:r>
              <a:rPr lang="en-US" b="1" dirty="0" smtClean="0"/>
              <a:t>strategies</a:t>
            </a:r>
          </a:p>
          <a:p>
            <a:pPr marL="0" indent="0">
              <a:buNone/>
            </a:pPr>
            <a:r>
              <a:rPr lang="en-US" b="1" dirty="0" smtClean="0"/>
              <a:t>7</a:t>
            </a:r>
            <a:r>
              <a:rPr lang="en-US" b="1" dirty="0"/>
              <a:t>: Interview for Jobs </a:t>
            </a:r>
            <a:r>
              <a:rPr lang="en-US" b="1" dirty="0" smtClean="0"/>
              <a:t>– Selling to </a:t>
            </a:r>
            <a:r>
              <a:rPr lang="en-US" b="1" dirty="0"/>
              <a:t>potential </a:t>
            </a:r>
            <a:r>
              <a:rPr lang="en-US" b="1" dirty="0" smtClean="0"/>
              <a:t>employers</a:t>
            </a:r>
          </a:p>
          <a:p>
            <a:pPr marL="0" indent="0">
              <a:buNone/>
            </a:pPr>
            <a:r>
              <a:rPr lang="en-US" b="1" dirty="0" smtClean="0"/>
              <a:t>8</a:t>
            </a:r>
            <a:r>
              <a:rPr lang="en-US" b="1" dirty="0"/>
              <a:t>: Get the Job - Receive</a:t>
            </a:r>
            <a:r>
              <a:rPr lang="en-US" b="1" dirty="0" smtClean="0"/>
              <a:t>, evaluate</a:t>
            </a:r>
            <a:r>
              <a:rPr lang="en-US" b="1" dirty="0"/>
              <a:t>, and respond to job offers</a:t>
            </a:r>
          </a:p>
        </p:txBody>
      </p:sp>
    </p:spTree>
    <p:extLst>
      <p:ext uri="{BB962C8B-B14F-4D97-AF65-F5344CB8AC3E}">
        <p14:creationId xmlns:p14="http://schemas.microsoft.com/office/powerpoint/2010/main" val="308948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125113" cy="924475"/>
          </a:xfrm>
        </p:spPr>
        <p:txBody>
          <a:bodyPr/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Developing a portfolio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456339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Method </a:t>
            </a:r>
            <a:r>
              <a:rPr lang="en-US" b="1" dirty="0"/>
              <a:t>of organizing </a:t>
            </a:r>
            <a:r>
              <a:rPr lang="en-US" b="1" dirty="0" smtClean="0"/>
              <a:t>assessment results </a:t>
            </a:r>
            <a:r>
              <a:rPr lang="en-US" b="1" dirty="0"/>
              <a:t>and career-related </a:t>
            </a:r>
            <a:r>
              <a:rPr lang="en-US" b="1" dirty="0" smtClean="0"/>
              <a:t>information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May </a:t>
            </a:r>
            <a:r>
              <a:rPr lang="en-US" b="1" dirty="0"/>
              <a:t>be maintained in </a:t>
            </a:r>
            <a:r>
              <a:rPr lang="en-US" b="1" dirty="0" smtClean="0"/>
              <a:t>a hardcopy </a:t>
            </a:r>
            <a:r>
              <a:rPr lang="en-US" b="1" dirty="0"/>
              <a:t>or electronic </a:t>
            </a:r>
            <a:r>
              <a:rPr lang="en-US" b="1" dirty="0" smtClean="0"/>
              <a:t>format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Possible uses for career portfolios </a:t>
            </a:r>
            <a:r>
              <a:rPr lang="en-US" b="1" dirty="0" smtClean="0"/>
              <a:t>include the </a:t>
            </a:r>
            <a:r>
              <a:rPr lang="en-US" b="1" dirty="0"/>
              <a:t>following</a:t>
            </a:r>
            <a:r>
              <a:rPr lang="en-US" b="1" dirty="0" smtClean="0"/>
              <a:t>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Chronicle a </a:t>
            </a:r>
            <a:r>
              <a:rPr lang="en-US" b="1" dirty="0"/>
              <a:t>client’s journey </a:t>
            </a:r>
            <a:r>
              <a:rPr lang="en-US" b="1" dirty="0" smtClean="0"/>
              <a:t>and progress </a:t>
            </a:r>
            <a:r>
              <a:rPr lang="en-US" b="1" dirty="0"/>
              <a:t>through the career </a:t>
            </a:r>
            <a:r>
              <a:rPr lang="en-US" b="1" dirty="0" smtClean="0"/>
              <a:t>development and </a:t>
            </a:r>
            <a:r>
              <a:rPr lang="en-US" b="1" dirty="0"/>
              <a:t>job search </a:t>
            </a:r>
            <a:r>
              <a:rPr lang="en-US" b="1" dirty="0" smtClean="0"/>
              <a:t>process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Place </a:t>
            </a:r>
            <a:r>
              <a:rPr lang="en-US" b="1" dirty="0"/>
              <a:t>to store </a:t>
            </a:r>
            <a:r>
              <a:rPr lang="en-US" b="1" dirty="0" smtClean="0"/>
              <a:t>information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File </a:t>
            </a:r>
            <a:r>
              <a:rPr lang="en-US" b="1" dirty="0"/>
              <a:t>for keeping relevant occupational </a:t>
            </a:r>
            <a:r>
              <a:rPr lang="en-US" b="1" dirty="0" smtClean="0"/>
              <a:t>and labor </a:t>
            </a:r>
            <a:r>
              <a:rPr lang="en-US" b="1" dirty="0"/>
              <a:t>market </a:t>
            </a:r>
            <a:r>
              <a:rPr lang="en-US" b="1" dirty="0" smtClean="0"/>
              <a:t>information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Portfolio </a:t>
            </a:r>
            <a:r>
              <a:rPr lang="en-US" b="1" dirty="0"/>
              <a:t>can benefit clients by: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 smtClean="0"/>
              <a:t>Promoting </a:t>
            </a:r>
            <a:r>
              <a:rPr lang="en-US" b="1" dirty="0"/>
              <a:t>clients’ ownership of </a:t>
            </a:r>
            <a:r>
              <a:rPr lang="en-US" b="1" dirty="0" smtClean="0"/>
              <a:t>their career </a:t>
            </a:r>
            <a:r>
              <a:rPr lang="en-US" b="1" dirty="0"/>
              <a:t>decisions</a:t>
            </a:r>
            <a:r>
              <a:rPr lang="en-US" b="1" dirty="0" smtClean="0"/>
              <a:t>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Enhancing clients’ sense of progress </a:t>
            </a:r>
            <a:r>
              <a:rPr lang="en-US" b="1" dirty="0" smtClean="0"/>
              <a:t>and accomplishment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b="1" dirty="0"/>
              <a:t>Organizing information for resume writing</a:t>
            </a:r>
            <a:r>
              <a:rPr lang="en-US" b="1" dirty="0" smtClean="0"/>
              <a:t>, interviewing</a:t>
            </a:r>
            <a:r>
              <a:rPr lang="en-US" b="1" dirty="0"/>
              <a:t>, and networking</a:t>
            </a:r>
          </a:p>
        </p:txBody>
      </p:sp>
    </p:spTree>
    <p:extLst>
      <p:ext uri="{BB962C8B-B14F-4D97-AF65-F5344CB8AC3E}">
        <p14:creationId xmlns:p14="http://schemas.microsoft.com/office/powerpoint/2010/main" val="382035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524955" cy="92447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Developing a Business Perspective </a:t>
            </a:r>
            <a:endParaRPr lang="en-US" sz="36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600950" cy="48768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000" b="1" dirty="0" smtClean="0"/>
              <a:t>What is the employer’s point of view?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/>
              <a:t>T</a:t>
            </a:r>
            <a:r>
              <a:rPr lang="en-US" sz="2000" b="1" dirty="0" smtClean="0"/>
              <a:t>ypically </a:t>
            </a:r>
            <a:r>
              <a:rPr lang="en-US" sz="2000" b="1" dirty="0"/>
              <a:t>make hiring decisions </a:t>
            </a:r>
            <a:r>
              <a:rPr lang="en-US" sz="2000" b="1" dirty="0" smtClean="0"/>
              <a:t>based on </a:t>
            </a:r>
            <a:r>
              <a:rPr lang="en-US" sz="2000" b="1" dirty="0"/>
              <a:t>whom they think will contribute to </a:t>
            </a:r>
            <a:r>
              <a:rPr lang="en-US" sz="2000" b="1" dirty="0" smtClean="0"/>
              <a:t>their company’s </a:t>
            </a:r>
            <a:r>
              <a:rPr lang="en-US" sz="2000" b="1" dirty="0"/>
              <a:t>success.</a:t>
            </a:r>
            <a:endParaRPr lang="en-US" sz="2000" b="1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000" b="1" dirty="0" smtClean="0"/>
              <a:t>How can a job seeker benefit an employer?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smtClean="0"/>
              <a:t>Help clients identify </a:t>
            </a:r>
            <a:r>
              <a:rPr lang="en-US" sz="2000" b="1" dirty="0"/>
              <a:t>ways they can add value to an </a:t>
            </a:r>
            <a:r>
              <a:rPr lang="en-US" sz="2000" b="1" dirty="0" smtClean="0"/>
              <a:t>employer’s business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Researching companies and industries provides insight into the needs of the company as well as the overall work culture </a:t>
            </a:r>
            <a:r>
              <a:rPr lang="en-US" sz="2000" b="1" dirty="0"/>
              <a:t>of a company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75724"/>
            <a:ext cx="8458200" cy="92447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Identifying Job Opportunities and Networking</a:t>
            </a:r>
            <a:endParaRPr lang="en-US" sz="36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05000"/>
            <a:ext cx="8382000" cy="44196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000" b="1" dirty="0" smtClean="0"/>
              <a:t>What is the </a:t>
            </a:r>
            <a:r>
              <a:rPr lang="en-US" sz="2000" b="1" i="1" dirty="0" smtClean="0"/>
              <a:t>hidden job market?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i="1" dirty="0" smtClean="0"/>
              <a:t>Up </a:t>
            </a:r>
            <a:r>
              <a:rPr lang="en-US" sz="2000" b="1" i="1" dirty="0"/>
              <a:t>to 85 percent of job </a:t>
            </a:r>
            <a:r>
              <a:rPr lang="en-US" sz="2000" b="1" i="1" dirty="0" smtClean="0"/>
              <a:t>opportunities are </a:t>
            </a:r>
            <a:r>
              <a:rPr lang="en-US" sz="2000" b="1" i="1" dirty="0"/>
              <a:t>in the hidden job market</a:t>
            </a:r>
            <a:endParaRPr lang="en-US" sz="2000" b="1" i="1" dirty="0" smtClean="0"/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000" b="1" dirty="0" smtClean="0"/>
              <a:t>Networking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smtClean="0"/>
              <a:t>Primary strategy for accessing the hidden job market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smtClean="0"/>
              <a:t>Connecting with people doing the kind of work you want to do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b="1" dirty="0" smtClean="0"/>
              <a:t>Can </a:t>
            </a:r>
            <a:r>
              <a:rPr lang="en-US" sz="2000" b="1" dirty="0"/>
              <a:t>occur in all kinds of situations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75724"/>
            <a:ext cx="7448755" cy="924475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Networking Categories and Approaches</a:t>
            </a:r>
            <a:endParaRPr lang="en-US" sz="36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8229600" cy="38862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Personal relationships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Professional relationships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Associations (National and </a:t>
            </a:r>
            <a:r>
              <a:rPr lang="en-US" sz="2200" b="1" dirty="0" smtClean="0"/>
              <a:t>Local Chapters)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Opportunistic </a:t>
            </a:r>
            <a:r>
              <a:rPr lang="en-US" sz="2200" b="1" dirty="0" smtClean="0"/>
              <a:t>Networks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/>
              <a:t>Job/Career Fairs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 smtClean="0"/>
              <a:t>Electronic/online networks</a:t>
            </a:r>
          </a:p>
          <a:p>
            <a:pPr eaLnBrk="1" hangingPunct="1">
              <a:buFont typeface="Wingdings" panose="05000000000000000000" pitchFamily="2" charset="2"/>
              <a:buChar char="v"/>
            </a:pPr>
            <a:r>
              <a:rPr lang="en-US" sz="2200" b="1" dirty="0" smtClean="0"/>
              <a:t>Building relationships — reciprocity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Using Social Media </a:t>
            </a:r>
            <a:endParaRPr lang="en-US" sz="36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382000" cy="4648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Coach clients on ways </a:t>
            </a:r>
            <a:r>
              <a:rPr lang="en-US" sz="2000" b="1" dirty="0"/>
              <a:t>to use it for professional </a:t>
            </a:r>
            <a:r>
              <a:rPr lang="en-US" sz="2000" b="1" dirty="0" smtClean="0"/>
              <a:t>networking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 smtClean="0"/>
              <a:t>Establish </a:t>
            </a:r>
            <a:r>
              <a:rPr lang="en-US" sz="2000" b="1" dirty="0"/>
              <a:t>clear goals </a:t>
            </a:r>
            <a:r>
              <a:rPr lang="en-US" sz="2000" b="1" dirty="0" smtClean="0"/>
              <a:t>and ensure </a:t>
            </a:r>
            <a:r>
              <a:rPr lang="en-US" sz="2000" b="1" dirty="0"/>
              <a:t>that your actions on the site work to </a:t>
            </a:r>
            <a:r>
              <a:rPr lang="en-US" sz="2000" b="1" dirty="0" smtClean="0"/>
              <a:t>achieve these goals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Remembering that networking (online and </a:t>
            </a:r>
            <a:r>
              <a:rPr lang="en-US" sz="2000" b="1" dirty="0" smtClean="0"/>
              <a:t>in-person) is </a:t>
            </a:r>
            <a:r>
              <a:rPr lang="en-US" sz="2000" b="1" dirty="0"/>
              <a:t>about building </a:t>
            </a:r>
            <a:r>
              <a:rPr lang="en-US" sz="2000" b="1" dirty="0" smtClean="0"/>
              <a:t>relationships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Treating people professionally </a:t>
            </a:r>
            <a:r>
              <a:rPr lang="en-US" sz="2000" b="1" dirty="0" smtClean="0"/>
              <a:t>and courteously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Observing appropriate safeguards </a:t>
            </a:r>
            <a:r>
              <a:rPr lang="en-US" sz="2000" b="1" dirty="0" smtClean="0"/>
              <a:t>when using </a:t>
            </a:r>
            <a:r>
              <a:rPr lang="en-US" sz="2000" b="1" dirty="0"/>
              <a:t>websites and online platforms</a:t>
            </a:r>
            <a:r>
              <a:rPr lang="en-US" sz="2000" b="1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b="1" dirty="0"/>
              <a:t>Being mindful of potential employers</a:t>
            </a:r>
            <a:r>
              <a:rPr lang="en-US" sz="2000" b="1" dirty="0" smtClean="0"/>
              <a:t>’ perspectives </a:t>
            </a:r>
            <a:r>
              <a:rPr lang="en-US" sz="2000" b="1" dirty="0"/>
              <a:t>when using social media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1289</TotalTime>
  <Words>2047</Words>
  <Application>Microsoft Office PowerPoint</Application>
  <PresentationFormat>On-screen Show (4:3)</PresentationFormat>
  <Paragraphs>288</Paragraphs>
  <Slides>38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ＭＳ Ｐゴシック</vt:lpstr>
      <vt:lpstr>Arial</vt:lpstr>
      <vt:lpstr>Courier New</vt:lpstr>
      <vt:lpstr>Gill Sans MT</vt:lpstr>
      <vt:lpstr>Times New Roman</vt:lpstr>
      <vt:lpstr>Trebuchet MS</vt:lpstr>
      <vt:lpstr>Verdana</vt:lpstr>
      <vt:lpstr>Wingdings</vt:lpstr>
      <vt:lpstr>Wingdings 2</vt:lpstr>
      <vt:lpstr>Theme1</vt:lpstr>
      <vt:lpstr>PowerPoint Presentation</vt:lpstr>
      <vt:lpstr>Learning Objectives</vt:lpstr>
      <vt:lpstr>Learning Objectives</vt:lpstr>
      <vt:lpstr>Eight components of job search</vt:lpstr>
      <vt:lpstr>Developing a portfolio</vt:lpstr>
      <vt:lpstr>Developing a Business Perspective </vt:lpstr>
      <vt:lpstr>Identifying Job Opportunities and Networking</vt:lpstr>
      <vt:lpstr>Networking Categories and Approaches</vt:lpstr>
      <vt:lpstr>Using Social Media </vt:lpstr>
      <vt:lpstr>Personal Branding</vt:lpstr>
      <vt:lpstr>Elevator Speech</vt:lpstr>
      <vt:lpstr>Additional Networking Tips</vt:lpstr>
      <vt:lpstr>Expanding Your Network</vt:lpstr>
      <vt:lpstr>Other Job Search Strategies</vt:lpstr>
      <vt:lpstr>The Internet and Job Search</vt:lpstr>
      <vt:lpstr>Staying Current in Job Search Trends and Approaches</vt:lpstr>
      <vt:lpstr>Resume –  Personal Marketing Tool</vt:lpstr>
      <vt:lpstr>Career Profiles, Qualifications Summaries, and Keyword Summaries</vt:lpstr>
      <vt:lpstr>Resume Styles</vt:lpstr>
      <vt:lpstr>Electronic Resume</vt:lpstr>
      <vt:lpstr>Cover Letter</vt:lpstr>
      <vt:lpstr>Follow-up and Thank You Letters</vt:lpstr>
      <vt:lpstr>Purposes of a Job Interview</vt:lpstr>
      <vt:lpstr>Kinds of Interviews</vt:lpstr>
      <vt:lpstr>Interviewing Formats</vt:lpstr>
      <vt:lpstr>Preparing for an Interview</vt:lpstr>
      <vt:lpstr>What Clients Should Expect</vt:lpstr>
      <vt:lpstr>Preparing for the Questions  </vt:lpstr>
      <vt:lpstr>Typical Questions</vt:lpstr>
      <vt:lpstr>Using the STAR Method</vt:lpstr>
      <vt:lpstr>Preparing for the Questions </vt:lpstr>
      <vt:lpstr>Dealing with Difficult Questions</vt:lpstr>
      <vt:lpstr>Questions Clients Might Ask</vt:lpstr>
      <vt:lpstr>Considering a Job Offer</vt:lpstr>
      <vt:lpstr>Dealing with Job Search Stress and Challenges</vt:lpstr>
      <vt:lpstr>Tips for Encouraging Clients</vt:lpstr>
      <vt:lpstr>Job Retention, Workplace Affiliation, and Employee Engagement</vt:lpstr>
      <vt:lpstr>“Soft Skills” Identified as Essential for Success</vt:lpstr>
    </vt:vector>
  </TitlesOfParts>
  <Company>CDLA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Blueberry</dc:title>
  <dc:creator>David M Reile</dc:creator>
  <cp:lastModifiedBy>MaryAnn Powell</cp:lastModifiedBy>
  <cp:revision>88</cp:revision>
  <dcterms:created xsi:type="dcterms:W3CDTF">2012-02-12T20:37:05Z</dcterms:created>
  <dcterms:modified xsi:type="dcterms:W3CDTF">2017-09-19T13:51:59Z</dcterms:modified>
</cp:coreProperties>
</file>