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ECCDD5-0B10-4643-97AC-0F74B57F78C6}" type="doc">
      <dgm:prSet loTypeId="urn:diagrams.loki3.com/VaryingWidthList+Icon" loCatId="list" qsTypeId="urn:microsoft.com/office/officeart/2005/8/quickstyle/3d1" qsCatId="3D" csTypeId="urn:microsoft.com/office/officeart/2005/8/colors/colorful1" csCatId="colorful" phldr="1"/>
      <dgm:spPr/>
    </dgm:pt>
    <dgm:pt modelId="{00473026-551B-4C75-8D88-1E598140FC34}">
      <dgm:prSet phldrT="[Text]"/>
      <dgm:spPr/>
      <dgm:t>
        <a:bodyPr/>
        <a:lstStyle/>
        <a:p>
          <a:r>
            <a:rPr lang="en-US" b="1" dirty="0" smtClean="0"/>
            <a:t>1. Articulate how workforce development and economic development are aligned, interdependent, and an essential part of business services.</a:t>
          </a:r>
          <a:endParaRPr lang="en-US" b="1" dirty="0"/>
        </a:p>
      </dgm:t>
    </dgm:pt>
    <dgm:pt modelId="{BA828031-72DC-4BD9-AA54-F5D816D50C49}" type="parTrans" cxnId="{F2598D83-FABD-46BE-A8D1-C9F63A53F1DC}">
      <dgm:prSet/>
      <dgm:spPr/>
      <dgm:t>
        <a:bodyPr/>
        <a:lstStyle/>
        <a:p>
          <a:endParaRPr lang="en-US"/>
        </a:p>
      </dgm:t>
    </dgm:pt>
    <dgm:pt modelId="{7B2B5BE3-ABDA-4A1F-8B62-FFCD1952EC80}" type="sibTrans" cxnId="{F2598D83-FABD-46BE-A8D1-C9F63A53F1DC}">
      <dgm:prSet/>
      <dgm:spPr/>
      <dgm:t>
        <a:bodyPr/>
        <a:lstStyle/>
        <a:p>
          <a:endParaRPr lang="en-US"/>
        </a:p>
      </dgm:t>
    </dgm:pt>
    <dgm:pt modelId="{D5666B37-4CBB-41BD-8B16-528D14BDF7CD}">
      <dgm:prSet/>
      <dgm:spPr/>
      <dgm:t>
        <a:bodyPr/>
        <a:lstStyle/>
        <a:p>
          <a:r>
            <a:rPr lang="en-US" b="1" dirty="0" smtClean="0"/>
            <a:t>2. Determine how to take a dual customer approach to address both job seeker and business’ needs.</a:t>
          </a:r>
          <a:endParaRPr lang="en-US" b="1" dirty="0"/>
        </a:p>
      </dgm:t>
    </dgm:pt>
    <dgm:pt modelId="{4C874E6D-EF46-402B-9982-D631092C7C6A}" type="parTrans" cxnId="{CD14B91B-955E-4512-A982-2372046DD718}">
      <dgm:prSet/>
      <dgm:spPr/>
      <dgm:t>
        <a:bodyPr/>
        <a:lstStyle/>
        <a:p>
          <a:endParaRPr lang="en-US"/>
        </a:p>
      </dgm:t>
    </dgm:pt>
    <dgm:pt modelId="{0586ED71-2C23-4E5B-B6B0-E407FEDB20EC}" type="sibTrans" cxnId="{CD14B91B-955E-4512-A982-2372046DD718}">
      <dgm:prSet/>
      <dgm:spPr/>
      <dgm:t>
        <a:bodyPr/>
        <a:lstStyle/>
        <a:p>
          <a:endParaRPr lang="en-US"/>
        </a:p>
      </dgm:t>
    </dgm:pt>
    <dgm:pt modelId="{C2FAEC65-C655-4296-8CF6-DDEF0585B436}">
      <dgm:prSet/>
      <dgm:spPr/>
      <dgm:t>
        <a:bodyPr/>
        <a:lstStyle/>
        <a:p>
          <a:r>
            <a:rPr lang="en-US" b="1" dirty="0" smtClean="0"/>
            <a:t>3. Explain strategies for responding to a demand-driven system.</a:t>
          </a:r>
          <a:endParaRPr lang="en-US" b="1" dirty="0"/>
        </a:p>
      </dgm:t>
    </dgm:pt>
    <dgm:pt modelId="{C92EE728-58A3-4E98-B839-63F53C6D42E7}" type="parTrans" cxnId="{8A714594-F82D-4CB8-A4A2-E61605707BE6}">
      <dgm:prSet/>
      <dgm:spPr/>
      <dgm:t>
        <a:bodyPr/>
        <a:lstStyle/>
        <a:p>
          <a:endParaRPr lang="en-US"/>
        </a:p>
      </dgm:t>
    </dgm:pt>
    <dgm:pt modelId="{8CDF8E49-3391-432F-8F39-1EA1F04EF273}" type="sibTrans" cxnId="{8A714594-F82D-4CB8-A4A2-E61605707BE6}">
      <dgm:prSet/>
      <dgm:spPr/>
      <dgm:t>
        <a:bodyPr/>
        <a:lstStyle/>
        <a:p>
          <a:endParaRPr lang="en-US"/>
        </a:p>
      </dgm:t>
    </dgm:pt>
    <dgm:pt modelId="{B3E44E6E-189F-4682-8FF7-9A0A60BB109F}">
      <dgm:prSet/>
      <dgm:spPr/>
      <dgm:t>
        <a:bodyPr/>
        <a:lstStyle/>
        <a:p>
          <a:r>
            <a:rPr lang="en-US" b="1" dirty="0" smtClean="0"/>
            <a:t>4. Describe methods for assessing and identifying business need.</a:t>
          </a:r>
          <a:endParaRPr lang="en-US" b="1" dirty="0"/>
        </a:p>
      </dgm:t>
    </dgm:pt>
    <dgm:pt modelId="{9AFF7382-B7A5-4C9D-9EC5-B27FE4DAE068}" type="parTrans" cxnId="{4DA07AB4-19C5-475F-A84F-EF0E7C1993C4}">
      <dgm:prSet/>
      <dgm:spPr/>
      <dgm:t>
        <a:bodyPr/>
        <a:lstStyle/>
        <a:p>
          <a:endParaRPr lang="en-US"/>
        </a:p>
      </dgm:t>
    </dgm:pt>
    <dgm:pt modelId="{4EC25F67-8229-4B61-8B15-A1E82058479E}" type="sibTrans" cxnId="{4DA07AB4-19C5-475F-A84F-EF0E7C1993C4}">
      <dgm:prSet/>
      <dgm:spPr/>
      <dgm:t>
        <a:bodyPr/>
        <a:lstStyle/>
        <a:p>
          <a:endParaRPr lang="en-US"/>
        </a:p>
      </dgm:t>
    </dgm:pt>
    <dgm:pt modelId="{DD6675B6-1103-489A-929A-B7E61C8F2EA8}">
      <dgm:prSet/>
      <dgm:spPr/>
      <dgm:t>
        <a:bodyPr/>
        <a:lstStyle/>
        <a:p>
          <a:r>
            <a:rPr lang="en-US" b="1" dirty="0" smtClean="0"/>
            <a:t>5. Evaluate how to integrate career advancement, talent pipelines, and sector strategies into your work.</a:t>
          </a:r>
          <a:endParaRPr lang="en-US" b="1" dirty="0"/>
        </a:p>
      </dgm:t>
    </dgm:pt>
    <dgm:pt modelId="{06FB0494-34B7-420D-8682-B2C4B763C3BD}" type="parTrans" cxnId="{BD474B4F-19B1-419D-A6B2-A1D0EEABDE3E}">
      <dgm:prSet/>
      <dgm:spPr/>
      <dgm:t>
        <a:bodyPr/>
        <a:lstStyle/>
        <a:p>
          <a:endParaRPr lang="en-US"/>
        </a:p>
      </dgm:t>
    </dgm:pt>
    <dgm:pt modelId="{8C61AC05-8377-48B4-BBF4-96DC963D27EA}" type="sibTrans" cxnId="{BD474B4F-19B1-419D-A6B2-A1D0EEABDE3E}">
      <dgm:prSet/>
      <dgm:spPr/>
      <dgm:t>
        <a:bodyPr/>
        <a:lstStyle/>
        <a:p>
          <a:endParaRPr lang="en-US"/>
        </a:p>
      </dgm:t>
    </dgm:pt>
    <dgm:pt modelId="{3631E150-731E-41FC-8892-012B70D12981}" type="pres">
      <dgm:prSet presAssocID="{BCECCDD5-0B10-4643-97AC-0F74B57F78C6}" presName="Name0" presStyleCnt="0">
        <dgm:presLayoutVars>
          <dgm:resizeHandles/>
        </dgm:presLayoutVars>
      </dgm:prSet>
      <dgm:spPr/>
    </dgm:pt>
    <dgm:pt modelId="{EBB69E2E-9BCB-463A-A64F-DE0E622E0DA4}" type="pres">
      <dgm:prSet presAssocID="{00473026-551B-4C75-8D88-1E598140FC34}" presName="text" presStyleLbl="node1" presStyleIdx="0" presStyleCnt="5" custScaleX="109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0ABA22-DBA8-4A1F-914A-DEFFF73338A4}" type="pres">
      <dgm:prSet presAssocID="{7B2B5BE3-ABDA-4A1F-8B62-FFCD1952EC80}" presName="space" presStyleCnt="0"/>
      <dgm:spPr/>
    </dgm:pt>
    <dgm:pt modelId="{6140012C-74B5-48E2-ABF0-322AC2EB9CE1}" type="pres">
      <dgm:prSet presAssocID="{D5666B37-4CBB-41BD-8B16-528D14BDF7CD}" presName="text" presStyleLbl="node1" presStyleIdx="1" presStyleCnt="5" custScaleX="158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C6BF2-3928-4280-B5B4-EDB6F6EBDA3B}" type="pres">
      <dgm:prSet presAssocID="{0586ED71-2C23-4E5B-B6B0-E407FEDB20EC}" presName="space" presStyleCnt="0"/>
      <dgm:spPr/>
    </dgm:pt>
    <dgm:pt modelId="{FE0E45F7-77E9-45B6-9FA9-69A9C80CD831}" type="pres">
      <dgm:prSet presAssocID="{C2FAEC65-C655-4296-8CF6-DDEF0585B436}" presName="text" presStyleLbl="node1" presStyleIdx="2" presStyleCnt="5" custScaleX="236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0CBBB-C9FF-4ED0-A9C1-49D578841CAC}" type="pres">
      <dgm:prSet presAssocID="{8CDF8E49-3391-432F-8F39-1EA1F04EF273}" presName="space" presStyleCnt="0"/>
      <dgm:spPr/>
    </dgm:pt>
    <dgm:pt modelId="{0CF178B7-A199-49FD-8518-BD2B96B162F4}" type="pres">
      <dgm:prSet presAssocID="{B3E44E6E-189F-4682-8FF7-9A0A60BB109F}" presName="text" presStyleLbl="node1" presStyleIdx="3" presStyleCnt="5" custScaleX="218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A84D0-C161-49E8-88BA-150131DF6C0B}" type="pres">
      <dgm:prSet presAssocID="{4EC25F67-8229-4B61-8B15-A1E82058479E}" presName="space" presStyleCnt="0"/>
      <dgm:spPr/>
    </dgm:pt>
    <dgm:pt modelId="{C22C5BE4-3A04-4B7B-B9F1-5432A5DE477D}" type="pres">
      <dgm:prSet presAssocID="{DD6675B6-1103-489A-929A-B7E61C8F2EA8}" presName="text" presStyleLbl="node1" presStyleIdx="4" presStyleCnt="5" custScaleX="158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A07AB4-19C5-475F-A84F-EF0E7C1993C4}" srcId="{BCECCDD5-0B10-4643-97AC-0F74B57F78C6}" destId="{B3E44E6E-189F-4682-8FF7-9A0A60BB109F}" srcOrd="3" destOrd="0" parTransId="{9AFF7382-B7A5-4C9D-9EC5-B27FE4DAE068}" sibTransId="{4EC25F67-8229-4B61-8B15-A1E82058479E}"/>
    <dgm:cxn modelId="{8A714594-F82D-4CB8-A4A2-E61605707BE6}" srcId="{BCECCDD5-0B10-4643-97AC-0F74B57F78C6}" destId="{C2FAEC65-C655-4296-8CF6-DDEF0585B436}" srcOrd="2" destOrd="0" parTransId="{C92EE728-58A3-4E98-B839-63F53C6D42E7}" sibTransId="{8CDF8E49-3391-432F-8F39-1EA1F04EF273}"/>
    <dgm:cxn modelId="{A0ED12A5-56F1-47D9-964F-720368C39412}" type="presOf" srcId="{DD6675B6-1103-489A-929A-B7E61C8F2EA8}" destId="{C22C5BE4-3A04-4B7B-B9F1-5432A5DE477D}" srcOrd="0" destOrd="0" presId="urn:diagrams.loki3.com/VaryingWidthList+Icon"/>
    <dgm:cxn modelId="{81F45399-E797-4315-B6BE-9349BA0D8670}" type="presOf" srcId="{D5666B37-4CBB-41BD-8B16-528D14BDF7CD}" destId="{6140012C-74B5-48E2-ABF0-322AC2EB9CE1}" srcOrd="0" destOrd="0" presId="urn:diagrams.loki3.com/VaryingWidthList+Icon"/>
    <dgm:cxn modelId="{D739A246-5905-468F-9427-14B8686FE894}" type="presOf" srcId="{00473026-551B-4C75-8D88-1E598140FC34}" destId="{EBB69E2E-9BCB-463A-A64F-DE0E622E0DA4}" srcOrd="0" destOrd="0" presId="urn:diagrams.loki3.com/VaryingWidthList+Icon"/>
    <dgm:cxn modelId="{4ECE2EAB-CFCE-4E03-B9A9-77882BE3DBFF}" type="presOf" srcId="{BCECCDD5-0B10-4643-97AC-0F74B57F78C6}" destId="{3631E150-731E-41FC-8892-012B70D12981}" srcOrd="0" destOrd="0" presId="urn:diagrams.loki3.com/VaryingWidthList+Icon"/>
    <dgm:cxn modelId="{DE53D6AE-F97C-4A5F-96D3-7875315BB73D}" type="presOf" srcId="{B3E44E6E-189F-4682-8FF7-9A0A60BB109F}" destId="{0CF178B7-A199-49FD-8518-BD2B96B162F4}" srcOrd="0" destOrd="0" presId="urn:diagrams.loki3.com/VaryingWidthList+Icon"/>
    <dgm:cxn modelId="{07DB88A4-2EB4-430B-85E7-E8F70D3F75B2}" type="presOf" srcId="{C2FAEC65-C655-4296-8CF6-DDEF0585B436}" destId="{FE0E45F7-77E9-45B6-9FA9-69A9C80CD831}" srcOrd="0" destOrd="0" presId="urn:diagrams.loki3.com/VaryingWidthList+Icon"/>
    <dgm:cxn modelId="{CD14B91B-955E-4512-A982-2372046DD718}" srcId="{BCECCDD5-0B10-4643-97AC-0F74B57F78C6}" destId="{D5666B37-4CBB-41BD-8B16-528D14BDF7CD}" srcOrd="1" destOrd="0" parTransId="{4C874E6D-EF46-402B-9982-D631092C7C6A}" sibTransId="{0586ED71-2C23-4E5B-B6B0-E407FEDB20EC}"/>
    <dgm:cxn modelId="{F2598D83-FABD-46BE-A8D1-C9F63A53F1DC}" srcId="{BCECCDD5-0B10-4643-97AC-0F74B57F78C6}" destId="{00473026-551B-4C75-8D88-1E598140FC34}" srcOrd="0" destOrd="0" parTransId="{BA828031-72DC-4BD9-AA54-F5D816D50C49}" sibTransId="{7B2B5BE3-ABDA-4A1F-8B62-FFCD1952EC80}"/>
    <dgm:cxn modelId="{BD474B4F-19B1-419D-A6B2-A1D0EEABDE3E}" srcId="{BCECCDD5-0B10-4643-97AC-0F74B57F78C6}" destId="{DD6675B6-1103-489A-929A-B7E61C8F2EA8}" srcOrd="4" destOrd="0" parTransId="{06FB0494-34B7-420D-8682-B2C4B763C3BD}" sibTransId="{8C61AC05-8377-48B4-BBF4-96DC963D27EA}"/>
    <dgm:cxn modelId="{D206014A-EB6E-4A83-ADF8-61B4740159EB}" type="presParOf" srcId="{3631E150-731E-41FC-8892-012B70D12981}" destId="{EBB69E2E-9BCB-463A-A64F-DE0E622E0DA4}" srcOrd="0" destOrd="0" presId="urn:diagrams.loki3.com/VaryingWidthList+Icon"/>
    <dgm:cxn modelId="{6387B7BD-DD8D-48E4-AC1A-4B48B4CA8A38}" type="presParOf" srcId="{3631E150-731E-41FC-8892-012B70D12981}" destId="{DB0ABA22-DBA8-4A1F-914A-DEFFF73338A4}" srcOrd="1" destOrd="0" presId="urn:diagrams.loki3.com/VaryingWidthList+Icon"/>
    <dgm:cxn modelId="{A994F601-971D-4013-AF1C-86F9D0C10DD7}" type="presParOf" srcId="{3631E150-731E-41FC-8892-012B70D12981}" destId="{6140012C-74B5-48E2-ABF0-322AC2EB9CE1}" srcOrd="2" destOrd="0" presId="urn:diagrams.loki3.com/VaryingWidthList+Icon"/>
    <dgm:cxn modelId="{BA12787E-642A-41C7-8264-4C93AB485231}" type="presParOf" srcId="{3631E150-731E-41FC-8892-012B70D12981}" destId="{054C6BF2-3928-4280-B5B4-EDB6F6EBDA3B}" srcOrd="3" destOrd="0" presId="urn:diagrams.loki3.com/VaryingWidthList+Icon"/>
    <dgm:cxn modelId="{AB743BBE-D219-4323-8B9B-924058B01990}" type="presParOf" srcId="{3631E150-731E-41FC-8892-012B70D12981}" destId="{FE0E45F7-77E9-45B6-9FA9-69A9C80CD831}" srcOrd="4" destOrd="0" presId="urn:diagrams.loki3.com/VaryingWidthList+Icon"/>
    <dgm:cxn modelId="{317383C9-A163-4CCA-9786-EF03998180C4}" type="presParOf" srcId="{3631E150-731E-41FC-8892-012B70D12981}" destId="{2A50CBBB-C9FF-4ED0-A9C1-49D578841CAC}" srcOrd="5" destOrd="0" presId="urn:diagrams.loki3.com/VaryingWidthList+Icon"/>
    <dgm:cxn modelId="{1F933F20-D232-4E3A-922B-DEA99F0EC2BD}" type="presParOf" srcId="{3631E150-731E-41FC-8892-012B70D12981}" destId="{0CF178B7-A199-49FD-8518-BD2B96B162F4}" srcOrd="6" destOrd="0" presId="urn:diagrams.loki3.com/VaryingWidthList+Icon"/>
    <dgm:cxn modelId="{659A6BFB-3A66-41D9-B027-A3930A8028AA}" type="presParOf" srcId="{3631E150-731E-41FC-8892-012B70D12981}" destId="{BCFA84D0-C161-49E8-88BA-150131DF6C0B}" srcOrd="7" destOrd="0" presId="urn:diagrams.loki3.com/VaryingWidthList+Icon"/>
    <dgm:cxn modelId="{8E9CFBDE-0299-4207-9C17-E1EDF373806A}" type="presParOf" srcId="{3631E150-731E-41FC-8892-012B70D12981}" destId="{C22C5BE4-3A04-4B7B-B9F1-5432A5DE477D}" srcOrd="8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0C6B7-F029-4115-8F81-475C76D90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4722B-151B-445B-8C53-838867EA2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7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B7D5E-44AD-4398-A154-4BC629EB7F9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0C35-E0BC-4CD2-A92B-5AD9A3937328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117180" cy="27654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Chapter 10 </a:t>
            </a:r>
            <a:b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Business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Services and Employer Relations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334000"/>
            <a:ext cx="5502275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911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125113" cy="924475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Advancement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7924800" cy="4051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A </a:t>
            </a:r>
            <a:r>
              <a:rPr lang="en-US" sz="2200" b="1" dirty="0" smtClean="0"/>
              <a:t>few important </a:t>
            </a:r>
            <a:r>
              <a:rPr lang="en-US" sz="2200" b="1" dirty="0"/>
              <a:t>concepts to consider in this </a:t>
            </a:r>
            <a:r>
              <a:rPr lang="en-US" sz="2200" b="1" dirty="0" smtClean="0"/>
              <a:t>process include: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Career Fields – Another way to refer </a:t>
            </a:r>
            <a:r>
              <a:rPr lang="en-US" sz="2200" b="1" dirty="0" smtClean="0"/>
              <a:t>to Industries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Career Clusters – Groups of occupations </a:t>
            </a:r>
            <a:r>
              <a:rPr lang="en-US" sz="2200" b="1" dirty="0" smtClean="0"/>
              <a:t>with similar </a:t>
            </a:r>
            <a:r>
              <a:rPr lang="en-US" sz="2200" b="1" dirty="0"/>
              <a:t>skills requirements</a:t>
            </a:r>
            <a:r>
              <a:rPr lang="en-US" sz="22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Career Pathways – A </a:t>
            </a:r>
            <a:r>
              <a:rPr lang="en-US" sz="2200" b="1" dirty="0" smtClean="0"/>
              <a:t>series </a:t>
            </a:r>
            <a:r>
              <a:rPr lang="en-US" sz="2200" b="1" dirty="0"/>
              <a:t>of structured and connected </a:t>
            </a:r>
            <a:r>
              <a:rPr lang="en-US" sz="2200" b="1" dirty="0" smtClean="0"/>
              <a:t>education programs </a:t>
            </a:r>
            <a:r>
              <a:rPr lang="en-US" sz="2200" b="1" dirty="0"/>
              <a:t>and support services that </a:t>
            </a:r>
            <a:r>
              <a:rPr lang="en-US" sz="2200" b="1" dirty="0" smtClean="0"/>
              <a:t>enable students to advance </a:t>
            </a:r>
            <a:r>
              <a:rPr lang="en-US" sz="2200" b="1" dirty="0"/>
              <a:t>over time to better jobs and </a:t>
            </a:r>
            <a:r>
              <a:rPr lang="en-US" sz="2200" b="1" dirty="0" smtClean="0"/>
              <a:t>higher levels </a:t>
            </a:r>
            <a:r>
              <a:rPr lang="en-US" sz="2200" b="1" dirty="0"/>
              <a:t>of education and training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962071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5724"/>
            <a:ext cx="81534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Incumbent Worker Advancement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Talent Pipelines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001000" cy="43648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An incumbent worker is someone </a:t>
            </a:r>
            <a:r>
              <a:rPr lang="en-US" b="1" dirty="0" smtClean="0"/>
              <a:t>who is </a:t>
            </a:r>
            <a:r>
              <a:rPr lang="en-US" b="1" dirty="0"/>
              <a:t>already employed, but who may </a:t>
            </a:r>
            <a:r>
              <a:rPr lang="en-US" b="1" dirty="0" smtClean="0"/>
              <a:t>need additional </a:t>
            </a:r>
            <a:r>
              <a:rPr lang="en-US" b="1" dirty="0"/>
              <a:t>training and skill </a:t>
            </a:r>
            <a:r>
              <a:rPr lang="en-US" b="1" dirty="0" smtClean="0"/>
              <a:t>development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Developing internal talent has </a:t>
            </a:r>
            <a:r>
              <a:rPr lang="en-US" b="1" dirty="0" smtClean="0"/>
              <a:t>tremendous benefit </a:t>
            </a:r>
            <a:r>
              <a:rPr lang="en-US" b="1" dirty="0"/>
              <a:t>for employers, including cost savings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During the business needs assessment process</a:t>
            </a:r>
            <a:r>
              <a:rPr lang="en-US" b="1" dirty="0" smtClean="0"/>
              <a:t>, the </a:t>
            </a:r>
            <a:r>
              <a:rPr lang="en-US" b="1" dirty="0"/>
              <a:t>career services provider should take time </a:t>
            </a:r>
            <a:r>
              <a:rPr lang="en-US" b="1" dirty="0" smtClean="0"/>
              <a:t>to ask</a:t>
            </a:r>
            <a:r>
              <a:rPr lang="en-US" b="1" dirty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What </a:t>
            </a:r>
            <a:r>
              <a:rPr lang="en-US" sz="1800" b="1" dirty="0"/>
              <a:t>are the positions that are </a:t>
            </a:r>
            <a:r>
              <a:rPr lang="en-US" sz="1800" b="1" dirty="0" smtClean="0"/>
              <a:t>hardest to </a:t>
            </a:r>
            <a:r>
              <a:rPr lang="en-US" sz="1800" b="1" dirty="0"/>
              <a:t>fill and why</a:t>
            </a:r>
            <a:r>
              <a:rPr lang="en-US" sz="1800" b="1" dirty="0" smtClean="0"/>
              <a:t>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What are the positions with the </a:t>
            </a:r>
            <a:r>
              <a:rPr lang="en-US" sz="1800" b="1" dirty="0" smtClean="0"/>
              <a:t>highest turnover </a:t>
            </a:r>
            <a:r>
              <a:rPr lang="en-US" sz="1800" b="1" dirty="0"/>
              <a:t>and why</a:t>
            </a:r>
            <a:r>
              <a:rPr lang="en-US" sz="1800" b="1" dirty="0" smtClean="0"/>
              <a:t>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Do you have an employee </a:t>
            </a:r>
            <a:r>
              <a:rPr lang="en-US" sz="1800" b="1" dirty="0" smtClean="0"/>
              <a:t>development program</a:t>
            </a:r>
            <a:r>
              <a:rPr lang="en-US" sz="1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8426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Talent Pipeline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A Talent Pipeline is </a:t>
            </a:r>
            <a:r>
              <a:rPr lang="en-US" sz="2200" b="1" dirty="0" smtClean="0"/>
              <a:t>defined </a:t>
            </a:r>
            <a:r>
              <a:rPr lang="en-US" sz="2200" b="1" dirty="0"/>
              <a:t>as “</a:t>
            </a:r>
            <a:r>
              <a:rPr lang="en-US" sz="2200" b="1" dirty="0" smtClean="0"/>
              <a:t>a pool </a:t>
            </a:r>
            <a:r>
              <a:rPr lang="en-US" sz="2200" b="1" dirty="0"/>
              <a:t>of candidates who are qualified to </a:t>
            </a:r>
            <a:r>
              <a:rPr lang="en-US" sz="2200" b="1" dirty="0" smtClean="0"/>
              <a:t>assume open </a:t>
            </a:r>
            <a:r>
              <a:rPr lang="en-US" sz="2200" b="1" dirty="0"/>
              <a:t>positions that have been newly created </a:t>
            </a:r>
            <a:r>
              <a:rPr lang="en-US" sz="2200" b="1" dirty="0" smtClean="0"/>
              <a:t>or vacated </a:t>
            </a:r>
            <a:r>
              <a:rPr lang="en-US" sz="2200" b="1" dirty="0"/>
              <a:t>through retirement or promotion.”</a:t>
            </a:r>
          </a:p>
        </p:txBody>
      </p:sp>
    </p:spTree>
    <p:extLst>
      <p:ext uri="{BB962C8B-B14F-4D97-AF65-F5344CB8AC3E}">
        <p14:creationId xmlns:p14="http://schemas.microsoft.com/office/powerpoint/2010/main" val="294508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5724"/>
            <a:ext cx="73725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5249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Effectively engaging businesses in </a:t>
            </a:r>
            <a:r>
              <a:rPr lang="en-US" sz="2200" b="1" dirty="0" smtClean="0"/>
              <a:t>workforce development </a:t>
            </a:r>
            <a:r>
              <a:rPr lang="en-US" sz="2200" b="1" dirty="0"/>
              <a:t>and career services </a:t>
            </a:r>
            <a:r>
              <a:rPr lang="en-US" sz="2200" b="1" dirty="0" smtClean="0"/>
              <a:t>requires commitment </a:t>
            </a:r>
            <a:r>
              <a:rPr lang="en-US" sz="2200" b="1" dirty="0"/>
              <a:t>and dedication</a:t>
            </a:r>
            <a:r>
              <a:rPr lang="en-US" sz="22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2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 smtClean="0"/>
              <a:t>Requires </a:t>
            </a:r>
            <a:r>
              <a:rPr lang="en-US" sz="2200" b="1" dirty="0"/>
              <a:t>building trusting </a:t>
            </a:r>
            <a:r>
              <a:rPr lang="en-US" sz="2200" b="1" dirty="0" smtClean="0"/>
              <a:t>and positive </a:t>
            </a:r>
            <a:r>
              <a:rPr lang="en-US" sz="2200" b="1" dirty="0"/>
              <a:t>relationships.</a:t>
            </a:r>
          </a:p>
        </p:txBody>
      </p:sp>
    </p:spTree>
    <p:extLst>
      <p:ext uri="{BB962C8B-B14F-4D97-AF65-F5344CB8AC3E}">
        <p14:creationId xmlns:p14="http://schemas.microsoft.com/office/powerpoint/2010/main" val="305972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Learning Objectives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7345827"/>
              </p:ext>
            </p:extLst>
          </p:nvPr>
        </p:nvGraphicFramePr>
        <p:xfrm>
          <a:off x="457200" y="1752600"/>
          <a:ext cx="8305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435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125113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Alignment of Workforce and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Economic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772400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Essential part </a:t>
            </a:r>
            <a:r>
              <a:rPr lang="en-US" b="1" dirty="0"/>
              <a:t>of a business’ success is having a </a:t>
            </a:r>
            <a:r>
              <a:rPr lang="en-US" b="1" dirty="0" smtClean="0"/>
              <a:t>skilled workforce available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Responsive </a:t>
            </a:r>
            <a:r>
              <a:rPr lang="en-US" b="1" dirty="0"/>
              <a:t>and agile workforce </a:t>
            </a:r>
            <a:r>
              <a:rPr lang="en-US" b="1" dirty="0" smtClean="0"/>
              <a:t>development system </a:t>
            </a:r>
            <a:r>
              <a:rPr lang="en-US" b="1" dirty="0"/>
              <a:t>that is weaved with education </a:t>
            </a:r>
            <a:r>
              <a:rPr lang="en-US" b="1" dirty="0" smtClean="0"/>
              <a:t>and training </a:t>
            </a:r>
            <a:r>
              <a:rPr lang="en-US" b="1" dirty="0"/>
              <a:t>systems are essential components </a:t>
            </a:r>
            <a:r>
              <a:rPr lang="en-US" b="1" dirty="0" smtClean="0"/>
              <a:t>in building </a:t>
            </a:r>
            <a:r>
              <a:rPr lang="en-US" b="1" dirty="0"/>
              <a:t>a strong local </a:t>
            </a:r>
            <a:r>
              <a:rPr lang="en-US" b="1" dirty="0" smtClean="0"/>
              <a:t>economy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By </a:t>
            </a:r>
            <a:r>
              <a:rPr lang="en-US" b="1" dirty="0" smtClean="0"/>
              <a:t>remaining educated </a:t>
            </a:r>
            <a:r>
              <a:rPr lang="en-US" b="1" dirty="0"/>
              <a:t>on local business priorities</a:t>
            </a:r>
            <a:r>
              <a:rPr lang="en-US" b="1" dirty="0" smtClean="0"/>
              <a:t>, needs</a:t>
            </a:r>
            <a:r>
              <a:rPr lang="en-US" b="1" dirty="0"/>
              <a:t>, and goals, a career services </a:t>
            </a:r>
            <a:r>
              <a:rPr lang="en-US" b="1" dirty="0" smtClean="0"/>
              <a:t>provider can </a:t>
            </a:r>
            <a:r>
              <a:rPr lang="en-US" b="1" dirty="0"/>
              <a:t>better prepare a workforce and </a:t>
            </a:r>
            <a:r>
              <a:rPr lang="en-US" b="1" dirty="0" smtClean="0"/>
              <a:t>make strong </a:t>
            </a:r>
            <a:r>
              <a:rPr lang="en-US" b="1" dirty="0"/>
              <a:t>employment candidate matches</a:t>
            </a:r>
          </a:p>
        </p:txBody>
      </p:sp>
    </p:spTree>
    <p:extLst>
      <p:ext uri="{BB962C8B-B14F-4D97-AF65-F5344CB8AC3E}">
        <p14:creationId xmlns:p14="http://schemas.microsoft.com/office/powerpoint/2010/main" val="316877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Taking a Dual Customer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382000" cy="5334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career services provider must always consider both “customers”—the </a:t>
            </a:r>
            <a:r>
              <a:rPr lang="en-US" b="1" dirty="0" smtClean="0"/>
              <a:t>job seeker </a:t>
            </a:r>
            <a:r>
              <a:rPr lang="en-US" b="1" dirty="0"/>
              <a:t>(the supply side) and local </a:t>
            </a:r>
            <a:r>
              <a:rPr lang="en-US" b="1" dirty="0" smtClean="0"/>
              <a:t>businesses (</a:t>
            </a:r>
            <a:r>
              <a:rPr lang="en-US" b="1" dirty="0"/>
              <a:t>the demand side).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R</a:t>
            </a:r>
            <a:r>
              <a:rPr lang="en-US" b="1" dirty="0" smtClean="0"/>
              <a:t>eferred </a:t>
            </a:r>
            <a:r>
              <a:rPr lang="en-US" b="1" dirty="0"/>
              <a:t>to </a:t>
            </a:r>
            <a:r>
              <a:rPr lang="en-US" b="1" dirty="0" smtClean="0"/>
              <a:t>as the </a:t>
            </a:r>
            <a:r>
              <a:rPr lang="en-US" b="1" dirty="0"/>
              <a:t>“dual customer approach</a:t>
            </a:r>
            <a:r>
              <a:rPr lang="en-US" b="1" dirty="0" smtClean="0"/>
              <a:t>.”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Job seeker must </a:t>
            </a:r>
            <a:r>
              <a:rPr lang="en-US" b="1" dirty="0"/>
              <a:t>be prepared for the local labor </a:t>
            </a:r>
            <a:r>
              <a:rPr lang="en-US" b="1" dirty="0" smtClean="0"/>
              <a:t>market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These </a:t>
            </a:r>
            <a:r>
              <a:rPr lang="en-US" b="1" dirty="0" smtClean="0"/>
              <a:t>skills can </a:t>
            </a:r>
            <a:r>
              <a:rPr lang="en-US" b="1" dirty="0"/>
              <a:t>be adapted for engaging businesses </a:t>
            </a:r>
            <a:r>
              <a:rPr lang="en-US" b="1" dirty="0" smtClean="0"/>
              <a:t>in workforce </a:t>
            </a:r>
            <a:r>
              <a:rPr lang="en-US" b="1" dirty="0"/>
              <a:t>development.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Sincerity </a:t>
            </a:r>
            <a:r>
              <a:rPr lang="en-US" b="1" dirty="0"/>
              <a:t>– Listen without an agenda, </a:t>
            </a:r>
            <a:r>
              <a:rPr lang="en-US" b="1" dirty="0" smtClean="0"/>
              <a:t>it’s not </a:t>
            </a:r>
            <a:r>
              <a:rPr lang="en-US" b="1" dirty="0"/>
              <a:t>about your needs.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Ethics </a:t>
            </a:r>
            <a:r>
              <a:rPr lang="en-US" b="1" dirty="0"/>
              <a:t>– Don’t try to talk someone </a:t>
            </a:r>
            <a:r>
              <a:rPr lang="en-US" b="1" dirty="0" smtClean="0"/>
              <a:t>into something</a:t>
            </a:r>
            <a:r>
              <a:rPr lang="en-US" b="1" dirty="0"/>
              <a:t>, listen to what they want</a:t>
            </a:r>
            <a:r>
              <a:rPr lang="en-US" b="1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Asking – Serve others by asking </a:t>
            </a:r>
            <a:r>
              <a:rPr lang="en-US" b="1" dirty="0" smtClean="0"/>
              <a:t>questions that </a:t>
            </a:r>
            <a:r>
              <a:rPr lang="en-US" b="1" dirty="0"/>
              <a:t>will assist them in making a wise </a:t>
            </a:r>
            <a:r>
              <a:rPr lang="en-US" b="1" dirty="0" smtClean="0"/>
              <a:t>buying [</a:t>
            </a:r>
            <a:r>
              <a:rPr lang="en-US" b="1" dirty="0"/>
              <a:t>hiring] decision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Primary interest of </a:t>
            </a:r>
            <a:r>
              <a:rPr lang="en-US" b="1" dirty="0"/>
              <a:t>the business is in meeting their </a:t>
            </a:r>
            <a:r>
              <a:rPr lang="en-US" b="1" dirty="0" smtClean="0"/>
              <a:t>bottom line</a:t>
            </a:r>
            <a:r>
              <a:rPr lang="en-US" b="1" dirty="0"/>
              <a:t>. The career services provider’s role is </a:t>
            </a:r>
            <a:r>
              <a:rPr lang="en-US" b="1" dirty="0" smtClean="0"/>
              <a:t>to help </a:t>
            </a:r>
            <a:r>
              <a:rPr lang="en-US" b="1" dirty="0"/>
              <a:t>the business fill </a:t>
            </a:r>
            <a:r>
              <a:rPr lang="en-US" b="1" dirty="0" smtClean="0"/>
              <a:t>open </a:t>
            </a:r>
            <a:r>
              <a:rPr lang="en-US" b="1" dirty="0"/>
              <a:t>positions with </a:t>
            </a:r>
            <a:r>
              <a:rPr lang="en-US" b="1" dirty="0" smtClean="0"/>
              <a:t>the  people </a:t>
            </a:r>
            <a:r>
              <a:rPr lang="en-US" b="1" dirty="0"/>
              <a:t>who can do that.</a:t>
            </a:r>
          </a:p>
        </p:txBody>
      </p:sp>
    </p:spTree>
    <p:extLst>
      <p:ext uri="{BB962C8B-B14F-4D97-AF65-F5344CB8AC3E}">
        <p14:creationId xmlns:p14="http://schemas.microsoft.com/office/powerpoint/2010/main" val="243537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Responding to a Demand-Driven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7361"/>
            <a:ext cx="7848600" cy="4593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Five </a:t>
            </a:r>
            <a:r>
              <a:rPr lang="en-US" sz="2000" b="1" dirty="0"/>
              <a:t>key strategies career </a:t>
            </a:r>
            <a:r>
              <a:rPr lang="en-US" sz="2000" b="1" dirty="0" smtClean="0"/>
              <a:t>services providers </a:t>
            </a:r>
            <a:r>
              <a:rPr lang="en-US" sz="2000" b="1" dirty="0"/>
              <a:t>can employ when connecting </a:t>
            </a:r>
            <a:r>
              <a:rPr lang="en-US" sz="2000" b="1" dirty="0" smtClean="0"/>
              <a:t>with business decision-makers: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Use business </a:t>
            </a:r>
            <a:r>
              <a:rPr lang="en-US" sz="2000" b="1" dirty="0" smtClean="0"/>
              <a:t>language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Communicate </a:t>
            </a:r>
            <a:r>
              <a:rPr lang="en-US" sz="2000" b="1" dirty="0" smtClean="0"/>
              <a:t>effectively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Be </a:t>
            </a:r>
            <a:r>
              <a:rPr lang="en-US" sz="2000" b="1" dirty="0" smtClean="0"/>
              <a:t>professional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Establish a single point of </a:t>
            </a:r>
            <a:r>
              <a:rPr lang="en-US" sz="2000" b="1" dirty="0" smtClean="0"/>
              <a:t>contact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Add </a:t>
            </a:r>
            <a:r>
              <a:rPr lang="en-US" sz="2000" b="1" dirty="0" smtClean="0"/>
              <a:t>value</a:t>
            </a:r>
          </a:p>
          <a:p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The </a:t>
            </a:r>
            <a:r>
              <a:rPr lang="en-US" sz="2000" b="1" dirty="0"/>
              <a:t>goal is to have a pleased </a:t>
            </a:r>
            <a:r>
              <a:rPr lang="en-US" sz="2000" b="1" dirty="0" smtClean="0"/>
              <a:t>and satisfied </a:t>
            </a:r>
            <a:r>
              <a:rPr lang="en-US" sz="2000" b="1" dirty="0"/>
              <a:t>employer.</a:t>
            </a:r>
          </a:p>
        </p:txBody>
      </p:sp>
    </p:spTree>
    <p:extLst>
      <p:ext uri="{BB962C8B-B14F-4D97-AF65-F5344CB8AC3E}">
        <p14:creationId xmlns:p14="http://schemas.microsoft.com/office/powerpoint/2010/main" val="228065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Methods for Assessing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Identifying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Business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051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A business needs assessment consists of </a:t>
            </a:r>
            <a:r>
              <a:rPr lang="en-US" sz="2200" b="1" dirty="0" smtClean="0"/>
              <a:t>two major components: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dirty="0" smtClean="0"/>
              <a:t>relationship </a:t>
            </a:r>
            <a:r>
              <a:rPr lang="en-US" sz="2200" b="1" dirty="0"/>
              <a:t>building</a:t>
            </a:r>
            <a:r>
              <a:rPr lang="en-US" sz="2200" b="1" dirty="0" smtClean="0"/>
              <a:t>, </a:t>
            </a:r>
            <a:r>
              <a:rPr lang="en-US" sz="2200" b="1" dirty="0"/>
              <a:t>and, </a:t>
            </a:r>
            <a:endParaRPr lang="en-US" sz="22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dirty="0" smtClean="0"/>
              <a:t>gathering of </a:t>
            </a:r>
            <a:r>
              <a:rPr lang="en-US" sz="2200" b="1" dirty="0"/>
              <a:t>critical </a:t>
            </a:r>
            <a:r>
              <a:rPr lang="en-US" sz="2200" b="1" dirty="0" smtClean="0"/>
              <a:t>information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The ‘What’s In It for Me?’ (WIIFM</a:t>
            </a:r>
            <a:r>
              <a:rPr lang="en-US" sz="2200" b="1" dirty="0" smtClean="0"/>
              <a:t>) Factor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Methods for Assessing </a:t>
            </a:r>
            <a:r>
              <a:rPr lang="en-US" sz="2200" b="1" dirty="0" smtClean="0"/>
              <a:t>Business Needs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Determine the economic climate in </a:t>
            </a:r>
            <a:r>
              <a:rPr lang="en-US" sz="2200" b="1" dirty="0" smtClean="0"/>
              <a:t>which they </a:t>
            </a:r>
            <a:r>
              <a:rPr lang="en-US" sz="2200" b="1" dirty="0"/>
              <a:t>operate</a:t>
            </a:r>
            <a:r>
              <a:rPr lang="en-US" sz="2200" b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7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82313" cy="1457876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Evaluate the Individual Business Culture and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524955" cy="43347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Step 1: Schedule a time to </a:t>
            </a:r>
            <a:r>
              <a:rPr lang="en-US" sz="2200" b="1" dirty="0" smtClean="0"/>
              <a:t>talk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Step 2: Lead with </a:t>
            </a:r>
            <a:r>
              <a:rPr lang="en-US" sz="2200" b="1" dirty="0" smtClean="0"/>
              <a:t>WIIFM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Step 3: Evaluate business needs</a:t>
            </a:r>
            <a:r>
              <a:rPr lang="en-US" sz="2200" b="1" dirty="0" smtClean="0"/>
              <a:t>, strengths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Step 4: Offer solution(s) and get </a:t>
            </a:r>
            <a:r>
              <a:rPr lang="en-US" sz="2200" b="1" dirty="0" smtClean="0"/>
              <a:t>the employer </a:t>
            </a:r>
            <a:r>
              <a:rPr lang="en-US" sz="2200" b="1" dirty="0"/>
              <a:t>to think about </a:t>
            </a:r>
            <a:r>
              <a:rPr lang="en-US" sz="2200" b="1" dirty="0" smtClean="0"/>
              <a:t>possibilities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Step 5: Set follow-up appointment (</a:t>
            </a:r>
            <a:r>
              <a:rPr lang="en-US" sz="2200" b="1" dirty="0" smtClean="0"/>
              <a:t>close the </a:t>
            </a:r>
            <a:r>
              <a:rPr lang="en-US" sz="2200" b="1" dirty="0"/>
              <a:t>deal</a:t>
            </a:r>
            <a:r>
              <a:rPr lang="en-US" sz="22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Step 6: Follow up and </a:t>
            </a:r>
            <a:r>
              <a:rPr lang="en-US" sz="2200" b="1" dirty="0" smtClean="0"/>
              <a:t>keep communicating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85740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125113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Consultative Sales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848600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Respond to Stated </a:t>
            </a:r>
            <a:r>
              <a:rPr lang="en-US" sz="2400" b="1" dirty="0" smtClean="0"/>
              <a:t>Needs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Ensure Satisfaction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Leverage </a:t>
            </a:r>
            <a:r>
              <a:rPr lang="en-US" sz="2400" b="1" dirty="0"/>
              <a:t>Resources Through </a:t>
            </a:r>
            <a:r>
              <a:rPr lang="en-US" sz="2400" b="1" dirty="0" smtClean="0"/>
              <a:t>Public Workforce </a:t>
            </a:r>
            <a:r>
              <a:rPr lang="en-US" sz="2400" b="1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34643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5724"/>
            <a:ext cx="8001000" cy="1381676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Integrating Career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Advancement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Talent Pipelines, and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Sector Strategies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into Your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52495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Helping Workers Enter the </a:t>
            </a:r>
            <a:r>
              <a:rPr lang="en-US" sz="2200" b="1" dirty="0" smtClean="0"/>
              <a:t>Local Labor Market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Using Labor Market Information (LMI</a:t>
            </a:r>
            <a:r>
              <a:rPr lang="en-US" sz="22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Linking to Training </a:t>
            </a:r>
            <a:r>
              <a:rPr lang="en-US" sz="2200" b="1" dirty="0" smtClean="0"/>
              <a:t>Opportunities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Making a Good </a:t>
            </a:r>
            <a:r>
              <a:rPr lang="en-US" sz="2200" b="1" dirty="0" smtClean="0"/>
              <a:t>Match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200" b="1" dirty="0"/>
              <a:t>Post-placement Participant Supports</a:t>
            </a:r>
          </a:p>
        </p:txBody>
      </p:sp>
    </p:spTree>
    <p:extLst>
      <p:ext uri="{BB962C8B-B14F-4D97-AF65-F5344CB8AC3E}">
        <p14:creationId xmlns:p14="http://schemas.microsoft.com/office/powerpoint/2010/main" val="120665300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85</TotalTime>
  <Words>705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Courier New</vt:lpstr>
      <vt:lpstr>Trebuchet MS</vt:lpstr>
      <vt:lpstr>Verdana</vt:lpstr>
      <vt:lpstr>Wingdings</vt:lpstr>
      <vt:lpstr>Wingdings 2</vt:lpstr>
      <vt:lpstr>Theme1</vt:lpstr>
      <vt:lpstr>Chapter 10  Business Services and Employer Relations </vt:lpstr>
      <vt:lpstr>Learning Objectives</vt:lpstr>
      <vt:lpstr>Alignment of Workforce and Economic Development</vt:lpstr>
      <vt:lpstr>Taking a Dual Customer Approach</vt:lpstr>
      <vt:lpstr>Responding to a Demand-Driven System</vt:lpstr>
      <vt:lpstr>Methods for Assessing and Identifying Business Needs</vt:lpstr>
      <vt:lpstr>Evaluate the Individual Business Culture and Priorities</vt:lpstr>
      <vt:lpstr>Consultative Sales Process</vt:lpstr>
      <vt:lpstr>Integrating Career Advancement, Talent Pipelines, and Sector Strategies into Your Work</vt:lpstr>
      <vt:lpstr>Career Advancement</vt:lpstr>
      <vt:lpstr>Incumbent Worker Advancement and Talent Pipelines</vt:lpstr>
      <vt:lpstr>Talent Pipeline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Shirley</dc:creator>
  <cp:lastModifiedBy>MaryAnn Powell</cp:lastModifiedBy>
  <cp:revision>10</cp:revision>
  <dcterms:created xsi:type="dcterms:W3CDTF">2017-08-18T04:15:03Z</dcterms:created>
  <dcterms:modified xsi:type="dcterms:W3CDTF">2017-09-19T13:52:36Z</dcterms:modified>
</cp:coreProperties>
</file>