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76FBF-EAD6-439D-987C-D594B8D3ADBB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</dgm:pt>
    <dgm:pt modelId="{BC02FC39-F174-4DA1-B1AB-5EF277725A6A}">
      <dgm:prSet phldrT="[Text]"/>
      <dgm:spPr/>
      <dgm:t>
        <a:bodyPr/>
        <a:lstStyle/>
        <a:p>
          <a:r>
            <a:rPr lang="en-US" b="1" dirty="0" smtClean="0"/>
            <a:t>1. Describe laws governing equal opportunity for people with disabilities and their direct impact on service delivery.</a:t>
          </a:r>
          <a:endParaRPr lang="en-US" dirty="0"/>
        </a:p>
      </dgm:t>
    </dgm:pt>
    <dgm:pt modelId="{FF8367EA-7A0B-49A7-BA9F-6CEF816055E1}" type="parTrans" cxnId="{45E15921-53CF-4DCA-900B-3033B42D923C}">
      <dgm:prSet/>
      <dgm:spPr/>
      <dgm:t>
        <a:bodyPr/>
        <a:lstStyle/>
        <a:p>
          <a:endParaRPr lang="en-US"/>
        </a:p>
      </dgm:t>
    </dgm:pt>
    <dgm:pt modelId="{BE2DF2F0-D630-4B96-BEAD-66EA4ACDE54F}" type="sibTrans" cxnId="{45E15921-53CF-4DCA-900B-3033B42D923C}">
      <dgm:prSet/>
      <dgm:spPr/>
      <dgm:t>
        <a:bodyPr/>
        <a:lstStyle/>
        <a:p>
          <a:endParaRPr lang="en-US"/>
        </a:p>
      </dgm:t>
    </dgm:pt>
    <dgm:pt modelId="{2E7A16ED-D951-409B-ADD6-7FAF8E8B19AE}">
      <dgm:prSet/>
      <dgm:spPr/>
      <dgm:t>
        <a:bodyPr/>
        <a:lstStyle/>
        <a:p>
          <a:r>
            <a:rPr lang="en-US" b="1" dirty="0" smtClean="0"/>
            <a:t>2. Identify potential barriers to employment for job seekers with disabilities.</a:t>
          </a:r>
          <a:endParaRPr lang="en-US" b="1" dirty="0"/>
        </a:p>
      </dgm:t>
    </dgm:pt>
    <dgm:pt modelId="{B5F6A774-800B-44B7-931E-0CEAD698A570}" type="parTrans" cxnId="{5ADB6877-9EA6-46D7-9392-ECA9291DD815}">
      <dgm:prSet/>
      <dgm:spPr/>
      <dgm:t>
        <a:bodyPr/>
        <a:lstStyle/>
        <a:p>
          <a:endParaRPr lang="en-US"/>
        </a:p>
      </dgm:t>
    </dgm:pt>
    <dgm:pt modelId="{BCBF80C4-C9B9-4DF4-ADB7-D885022710FC}" type="sibTrans" cxnId="{5ADB6877-9EA6-46D7-9392-ECA9291DD815}">
      <dgm:prSet/>
      <dgm:spPr/>
      <dgm:t>
        <a:bodyPr/>
        <a:lstStyle/>
        <a:p>
          <a:endParaRPr lang="en-US"/>
        </a:p>
      </dgm:t>
    </dgm:pt>
    <dgm:pt modelId="{9E29A559-CE44-4884-94A9-D3F732C868E8}">
      <dgm:prSet/>
      <dgm:spPr/>
      <dgm:t>
        <a:bodyPr/>
        <a:lstStyle/>
        <a:p>
          <a:r>
            <a:rPr lang="en-US" b="1" dirty="0" smtClean="0"/>
            <a:t>3. Differentiate between the major disability types.</a:t>
          </a:r>
          <a:endParaRPr lang="en-US" b="1" dirty="0"/>
        </a:p>
      </dgm:t>
    </dgm:pt>
    <dgm:pt modelId="{456EEB9F-AE19-4266-B68C-234DDB90D0BA}" type="parTrans" cxnId="{39BC3394-5D71-4D4C-A467-FDAA7B9E3DC4}">
      <dgm:prSet/>
      <dgm:spPr/>
      <dgm:t>
        <a:bodyPr/>
        <a:lstStyle/>
        <a:p>
          <a:endParaRPr lang="en-US"/>
        </a:p>
      </dgm:t>
    </dgm:pt>
    <dgm:pt modelId="{8404B254-2179-45C1-AE3F-219321717E58}" type="sibTrans" cxnId="{39BC3394-5D71-4D4C-A467-FDAA7B9E3DC4}">
      <dgm:prSet/>
      <dgm:spPr/>
      <dgm:t>
        <a:bodyPr/>
        <a:lstStyle/>
        <a:p>
          <a:endParaRPr lang="en-US"/>
        </a:p>
      </dgm:t>
    </dgm:pt>
    <dgm:pt modelId="{7A24E396-F871-4467-B39A-032D3087DF72}">
      <dgm:prSet/>
      <dgm:spPr/>
      <dgm:t>
        <a:bodyPr/>
        <a:lstStyle/>
        <a:p>
          <a:r>
            <a:rPr lang="en-US" b="1" dirty="0" smtClean="0"/>
            <a:t>4. Explain basic etiquette considerations when delivering services to clients with disabilities.</a:t>
          </a:r>
          <a:endParaRPr lang="en-US" b="1" dirty="0"/>
        </a:p>
      </dgm:t>
    </dgm:pt>
    <dgm:pt modelId="{67A34AE6-A3D6-429E-8C62-5FC9F68CDF6D}" type="parTrans" cxnId="{1BAFB870-58D1-4494-B4F2-D6D6922E94F1}">
      <dgm:prSet/>
      <dgm:spPr/>
      <dgm:t>
        <a:bodyPr/>
        <a:lstStyle/>
        <a:p>
          <a:endParaRPr lang="en-US"/>
        </a:p>
      </dgm:t>
    </dgm:pt>
    <dgm:pt modelId="{6068F334-E0E8-4FEE-B5C2-113B60CE4583}" type="sibTrans" cxnId="{1BAFB870-58D1-4494-B4F2-D6D6922E94F1}">
      <dgm:prSet/>
      <dgm:spPr/>
      <dgm:t>
        <a:bodyPr/>
        <a:lstStyle/>
        <a:p>
          <a:endParaRPr lang="en-US"/>
        </a:p>
      </dgm:t>
    </dgm:pt>
    <dgm:pt modelId="{B72EB9EC-C73C-4F34-BB2F-BE1791009094}">
      <dgm:prSet/>
      <dgm:spPr/>
      <dgm:t>
        <a:bodyPr/>
        <a:lstStyle/>
        <a:p>
          <a:r>
            <a:rPr lang="en-US" b="1" dirty="0" smtClean="0"/>
            <a:t>5. Identify basic physical and program accessibility issues and how to address them.</a:t>
          </a:r>
          <a:endParaRPr lang="en-US" b="1" dirty="0"/>
        </a:p>
      </dgm:t>
    </dgm:pt>
    <dgm:pt modelId="{F8DE6B05-D3D4-4227-AD84-C487C72E151E}" type="parTrans" cxnId="{FEB7B7CC-8514-4CC1-A7C5-8B923BA7F5BB}">
      <dgm:prSet/>
      <dgm:spPr/>
      <dgm:t>
        <a:bodyPr/>
        <a:lstStyle/>
        <a:p>
          <a:endParaRPr lang="en-US"/>
        </a:p>
      </dgm:t>
    </dgm:pt>
    <dgm:pt modelId="{A5BA3E1E-3A64-4B61-AF40-E98E5B07F9A0}" type="sibTrans" cxnId="{FEB7B7CC-8514-4CC1-A7C5-8B923BA7F5BB}">
      <dgm:prSet/>
      <dgm:spPr/>
      <dgm:t>
        <a:bodyPr/>
        <a:lstStyle/>
        <a:p>
          <a:endParaRPr lang="en-US"/>
        </a:p>
      </dgm:t>
    </dgm:pt>
    <dgm:pt modelId="{EC1B2BDE-D6B8-45F2-ACAF-49126EDA6371}">
      <dgm:prSet/>
      <dgm:spPr/>
      <dgm:t>
        <a:bodyPr/>
        <a:lstStyle/>
        <a:p>
          <a:r>
            <a:rPr lang="en-US" b="1" dirty="0" smtClean="0"/>
            <a:t>6. Describe the reasonable accommodation process in service delivery and employment.</a:t>
          </a:r>
          <a:endParaRPr lang="en-US" b="1" dirty="0"/>
        </a:p>
      </dgm:t>
    </dgm:pt>
    <dgm:pt modelId="{6F7DDF7B-42D3-434A-9CF0-E44CA4B0FBD9}" type="parTrans" cxnId="{1054A3E1-E2EB-43D1-B1DD-6156AB558DDD}">
      <dgm:prSet/>
      <dgm:spPr/>
      <dgm:t>
        <a:bodyPr/>
        <a:lstStyle/>
        <a:p>
          <a:endParaRPr lang="en-US"/>
        </a:p>
      </dgm:t>
    </dgm:pt>
    <dgm:pt modelId="{4FED2B46-BCE2-439A-8E4D-487064408156}" type="sibTrans" cxnId="{1054A3E1-E2EB-43D1-B1DD-6156AB558DDD}">
      <dgm:prSet/>
      <dgm:spPr/>
      <dgm:t>
        <a:bodyPr/>
        <a:lstStyle/>
        <a:p>
          <a:endParaRPr lang="en-US"/>
        </a:p>
      </dgm:t>
    </dgm:pt>
    <dgm:pt modelId="{53F81A97-DC5F-4CD6-8F7E-69178B8FA15E}">
      <dgm:prSet/>
      <dgm:spPr/>
      <dgm:t>
        <a:bodyPr/>
        <a:lstStyle/>
        <a:p>
          <a:r>
            <a:rPr lang="en-US" b="1" dirty="0" smtClean="0"/>
            <a:t>7. Select tools and resources for assisting clients with disabilities in the job placement process.</a:t>
          </a:r>
          <a:endParaRPr lang="en-US" b="1" dirty="0"/>
        </a:p>
      </dgm:t>
    </dgm:pt>
    <dgm:pt modelId="{6B2D3E7F-FC6A-4B61-B9F3-850FDDD7EC88}" type="parTrans" cxnId="{0A0B9313-1B2E-4DCA-A86B-02E4925421FF}">
      <dgm:prSet/>
      <dgm:spPr/>
      <dgm:t>
        <a:bodyPr/>
        <a:lstStyle/>
        <a:p>
          <a:endParaRPr lang="en-US"/>
        </a:p>
      </dgm:t>
    </dgm:pt>
    <dgm:pt modelId="{62C717F2-E2C6-4F32-959F-702AB78A23B5}" type="sibTrans" cxnId="{0A0B9313-1B2E-4DCA-A86B-02E4925421FF}">
      <dgm:prSet/>
      <dgm:spPr/>
      <dgm:t>
        <a:bodyPr/>
        <a:lstStyle/>
        <a:p>
          <a:endParaRPr lang="en-US"/>
        </a:p>
      </dgm:t>
    </dgm:pt>
    <dgm:pt modelId="{2C9C007A-C125-4537-A296-618ABF0C6D7C}" type="pres">
      <dgm:prSet presAssocID="{76576FBF-EAD6-439D-987C-D594B8D3ADBB}" presName="Name0" presStyleCnt="0">
        <dgm:presLayoutVars>
          <dgm:resizeHandles/>
        </dgm:presLayoutVars>
      </dgm:prSet>
      <dgm:spPr/>
    </dgm:pt>
    <dgm:pt modelId="{B30317CE-8A32-45FB-9718-FC359CF2D569}" type="pres">
      <dgm:prSet presAssocID="{BC02FC39-F174-4DA1-B1AB-5EF277725A6A}" presName="text" presStyleLbl="node1" presStyleIdx="0" presStyleCnt="7" custScaleX="1004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2A3F-E913-4734-8345-65618F17BB90}" type="pres">
      <dgm:prSet presAssocID="{BE2DF2F0-D630-4B96-BEAD-66EA4ACDE54F}" presName="space" presStyleCnt="0"/>
      <dgm:spPr/>
    </dgm:pt>
    <dgm:pt modelId="{06B4311B-5937-4422-811E-0E72A9B4CAAD}" type="pres">
      <dgm:prSet presAssocID="{2E7A16ED-D951-409B-ADD6-7FAF8E8B19AE}" presName="text" presStyleLbl="node1" presStyleIdx="1" presStyleCnt="7" custScaleX="130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15E8C-F281-4DCA-818E-04FBAC7C7B14}" type="pres">
      <dgm:prSet presAssocID="{BCBF80C4-C9B9-4DF4-ADB7-D885022710FC}" presName="space" presStyleCnt="0"/>
      <dgm:spPr/>
    </dgm:pt>
    <dgm:pt modelId="{94D40085-BB5C-44F7-B6AE-E8030A452321}" type="pres">
      <dgm:prSet presAssocID="{9E29A559-CE44-4884-94A9-D3F732C868E8}" presName="text" presStyleLbl="node1" presStyleIdx="2" presStyleCnt="7" custScaleX="2214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2A03B5-5385-4E85-9CD8-7E145193101D}" type="pres">
      <dgm:prSet presAssocID="{8404B254-2179-45C1-AE3F-219321717E58}" presName="space" presStyleCnt="0"/>
      <dgm:spPr/>
    </dgm:pt>
    <dgm:pt modelId="{E6F8256D-C092-4832-8165-8A8F9BE2A689}" type="pres">
      <dgm:prSet presAssocID="{7A24E396-F871-4467-B39A-032D3087DF72}" presName="text" presStyleLbl="node1" presStyleIdx="3" presStyleCnt="7" custScaleX="127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059C7-A973-4B54-BBA9-1215034CAEDE}" type="pres">
      <dgm:prSet presAssocID="{6068F334-E0E8-4FEE-B5C2-113B60CE4583}" presName="space" presStyleCnt="0"/>
      <dgm:spPr/>
    </dgm:pt>
    <dgm:pt modelId="{A6679A04-84C2-467A-9D2C-1D005EAD8B7F}" type="pres">
      <dgm:prSet presAssocID="{B72EB9EC-C73C-4F34-BB2F-BE1791009094}" presName="text" presStyleLbl="node1" presStyleIdx="4" presStyleCnt="7" custScaleX="127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1752D-09C2-4044-8861-C147747F59D6}" type="pres">
      <dgm:prSet presAssocID="{A5BA3E1E-3A64-4B61-AF40-E98E5B07F9A0}" presName="space" presStyleCnt="0"/>
      <dgm:spPr/>
    </dgm:pt>
    <dgm:pt modelId="{65936448-E506-4F6B-BD70-62BCEBE47EF4}" type="pres">
      <dgm:prSet presAssocID="{EC1B2BDE-D6B8-45F2-ACAF-49126EDA6371}" presName="text" presStyleLbl="node1" presStyleIdx="5" presStyleCnt="7" custScaleX="130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7B87C5-01F3-44C5-B522-88F3295769E1}" type="pres">
      <dgm:prSet presAssocID="{4FED2B46-BCE2-439A-8E4D-487064408156}" presName="space" presStyleCnt="0"/>
      <dgm:spPr/>
    </dgm:pt>
    <dgm:pt modelId="{D4A418EA-3C8A-40E7-94A7-940CBCCC8948}" type="pres">
      <dgm:prSet presAssocID="{53F81A97-DC5F-4CD6-8F7E-69178B8FA15E}" presName="text" presStyleLbl="node1" presStyleIdx="6" presStyleCnt="7" custScaleX="119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E15921-53CF-4DCA-900B-3033B42D923C}" srcId="{76576FBF-EAD6-439D-987C-D594B8D3ADBB}" destId="{BC02FC39-F174-4DA1-B1AB-5EF277725A6A}" srcOrd="0" destOrd="0" parTransId="{FF8367EA-7A0B-49A7-BA9F-6CEF816055E1}" sibTransId="{BE2DF2F0-D630-4B96-BEAD-66EA4ACDE54F}"/>
    <dgm:cxn modelId="{5ADB6877-9EA6-46D7-9392-ECA9291DD815}" srcId="{76576FBF-EAD6-439D-987C-D594B8D3ADBB}" destId="{2E7A16ED-D951-409B-ADD6-7FAF8E8B19AE}" srcOrd="1" destOrd="0" parTransId="{B5F6A774-800B-44B7-931E-0CEAD698A570}" sibTransId="{BCBF80C4-C9B9-4DF4-ADB7-D885022710FC}"/>
    <dgm:cxn modelId="{A34E042F-D2C7-471B-8D10-0613DE1F7DC6}" type="presOf" srcId="{BC02FC39-F174-4DA1-B1AB-5EF277725A6A}" destId="{B30317CE-8A32-45FB-9718-FC359CF2D569}" srcOrd="0" destOrd="0" presId="urn:diagrams.loki3.com/VaryingWidthList+Icon"/>
    <dgm:cxn modelId="{5241A1E3-FE0C-459A-BFB6-2D8FDF81154F}" type="presOf" srcId="{76576FBF-EAD6-439D-987C-D594B8D3ADBB}" destId="{2C9C007A-C125-4537-A296-618ABF0C6D7C}" srcOrd="0" destOrd="0" presId="urn:diagrams.loki3.com/VaryingWidthList+Icon"/>
    <dgm:cxn modelId="{2F895779-1116-4742-9743-24CFCA2109E5}" type="presOf" srcId="{7A24E396-F871-4467-B39A-032D3087DF72}" destId="{E6F8256D-C092-4832-8165-8A8F9BE2A689}" srcOrd="0" destOrd="0" presId="urn:diagrams.loki3.com/VaryingWidthList+Icon"/>
    <dgm:cxn modelId="{39BC3394-5D71-4D4C-A467-FDAA7B9E3DC4}" srcId="{76576FBF-EAD6-439D-987C-D594B8D3ADBB}" destId="{9E29A559-CE44-4884-94A9-D3F732C868E8}" srcOrd="2" destOrd="0" parTransId="{456EEB9F-AE19-4266-B68C-234DDB90D0BA}" sibTransId="{8404B254-2179-45C1-AE3F-219321717E58}"/>
    <dgm:cxn modelId="{0A0B9313-1B2E-4DCA-A86B-02E4925421FF}" srcId="{76576FBF-EAD6-439D-987C-D594B8D3ADBB}" destId="{53F81A97-DC5F-4CD6-8F7E-69178B8FA15E}" srcOrd="6" destOrd="0" parTransId="{6B2D3E7F-FC6A-4B61-B9F3-850FDDD7EC88}" sibTransId="{62C717F2-E2C6-4F32-959F-702AB78A23B5}"/>
    <dgm:cxn modelId="{71A9C4D4-B753-450D-A09B-D7D3A505C899}" type="presOf" srcId="{2E7A16ED-D951-409B-ADD6-7FAF8E8B19AE}" destId="{06B4311B-5937-4422-811E-0E72A9B4CAAD}" srcOrd="0" destOrd="0" presId="urn:diagrams.loki3.com/VaryingWidthList+Icon"/>
    <dgm:cxn modelId="{FEB7B7CC-8514-4CC1-A7C5-8B923BA7F5BB}" srcId="{76576FBF-EAD6-439D-987C-D594B8D3ADBB}" destId="{B72EB9EC-C73C-4F34-BB2F-BE1791009094}" srcOrd="4" destOrd="0" parTransId="{F8DE6B05-D3D4-4227-AD84-C487C72E151E}" sibTransId="{A5BA3E1E-3A64-4B61-AF40-E98E5B07F9A0}"/>
    <dgm:cxn modelId="{588830B9-2415-48AD-A76D-6EF269836969}" type="presOf" srcId="{53F81A97-DC5F-4CD6-8F7E-69178B8FA15E}" destId="{D4A418EA-3C8A-40E7-94A7-940CBCCC8948}" srcOrd="0" destOrd="0" presId="urn:diagrams.loki3.com/VaryingWidthList+Icon"/>
    <dgm:cxn modelId="{DFEA8DE9-5BE4-4936-B4CB-B02F70E8F8BC}" type="presOf" srcId="{9E29A559-CE44-4884-94A9-D3F732C868E8}" destId="{94D40085-BB5C-44F7-B6AE-E8030A452321}" srcOrd="0" destOrd="0" presId="urn:diagrams.loki3.com/VaryingWidthList+Icon"/>
    <dgm:cxn modelId="{39E1EA5C-7FBE-485A-A2C3-DF1DD075E161}" type="presOf" srcId="{B72EB9EC-C73C-4F34-BB2F-BE1791009094}" destId="{A6679A04-84C2-467A-9D2C-1D005EAD8B7F}" srcOrd="0" destOrd="0" presId="urn:diagrams.loki3.com/VaryingWidthList+Icon"/>
    <dgm:cxn modelId="{1054A3E1-E2EB-43D1-B1DD-6156AB558DDD}" srcId="{76576FBF-EAD6-439D-987C-D594B8D3ADBB}" destId="{EC1B2BDE-D6B8-45F2-ACAF-49126EDA6371}" srcOrd="5" destOrd="0" parTransId="{6F7DDF7B-42D3-434A-9CF0-E44CA4B0FBD9}" sibTransId="{4FED2B46-BCE2-439A-8E4D-487064408156}"/>
    <dgm:cxn modelId="{F3BF4780-ABA9-4017-BF2C-8AC400B364DB}" type="presOf" srcId="{EC1B2BDE-D6B8-45F2-ACAF-49126EDA6371}" destId="{65936448-E506-4F6B-BD70-62BCEBE47EF4}" srcOrd="0" destOrd="0" presId="urn:diagrams.loki3.com/VaryingWidthList+Icon"/>
    <dgm:cxn modelId="{1BAFB870-58D1-4494-B4F2-D6D6922E94F1}" srcId="{76576FBF-EAD6-439D-987C-D594B8D3ADBB}" destId="{7A24E396-F871-4467-B39A-032D3087DF72}" srcOrd="3" destOrd="0" parTransId="{67A34AE6-A3D6-429E-8C62-5FC9F68CDF6D}" sibTransId="{6068F334-E0E8-4FEE-B5C2-113B60CE4583}"/>
    <dgm:cxn modelId="{038CCBA5-7DEA-4564-A170-F79A02914191}" type="presParOf" srcId="{2C9C007A-C125-4537-A296-618ABF0C6D7C}" destId="{B30317CE-8A32-45FB-9718-FC359CF2D569}" srcOrd="0" destOrd="0" presId="urn:diagrams.loki3.com/VaryingWidthList+Icon"/>
    <dgm:cxn modelId="{F6836388-7992-4DBB-9F83-D3ABB550DB45}" type="presParOf" srcId="{2C9C007A-C125-4537-A296-618ABF0C6D7C}" destId="{12402A3F-E913-4734-8345-65618F17BB90}" srcOrd="1" destOrd="0" presId="urn:diagrams.loki3.com/VaryingWidthList+Icon"/>
    <dgm:cxn modelId="{0F110713-4AD7-49C5-957B-2A8430CB0467}" type="presParOf" srcId="{2C9C007A-C125-4537-A296-618ABF0C6D7C}" destId="{06B4311B-5937-4422-811E-0E72A9B4CAAD}" srcOrd="2" destOrd="0" presId="urn:diagrams.loki3.com/VaryingWidthList+Icon"/>
    <dgm:cxn modelId="{993247F2-7E2B-427E-9FE2-066CB71382B4}" type="presParOf" srcId="{2C9C007A-C125-4537-A296-618ABF0C6D7C}" destId="{4B715E8C-F281-4DCA-818E-04FBAC7C7B14}" srcOrd="3" destOrd="0" presId="urn:diagrams.loki3.com/VaryingWidthList+Icon"/>
    <dgm:cxn modelId="{B6C08E36-D1EA-48EB-8744-081918B4FB15}" type="presParOf" srcId="{2C9C007A-C125-4537-A296-618ABF0C6D7C}" destId="{94D40085-BB5C-44F7-B6AE-E8030A452321}" srcOrd="4" destOrd="0" presId="urn:diagrams.loki3.com/VaryingWidthList+Icon"/>
    <dgm:cxn modelId="{2306ABB5-C194-412A-B854-AA960729828F}" type="presParOf" srcId="{2C9C007A-C125-4537-A296-618ABF0C6D7C}" destId="{192A03B5-5385-4E85-9CD8-7E145193101D}" srcOrd="5" destOrd="0" presId="urn:diagrams.loki3.com/VaryingWidthList+Icon"/>
    <dgm:cxn modelId="{EFFD19A4-7B10-4F2F-944C-2E1DA8A129EE}" type="presParOf" srcId="{2C9C007A-C125-4537-A296-618ABF0C6D7C}" destId="{E6F8256D-C092-4832-8165-8A8F9BE2A689}" srcOrd="6" destOrd="0" presId="urn:diagrams.loki3.com/VaryingWidthList+Icon"/>
    <dgm:cxn modelId="{D48CF278-0ACD-41C3-B3BE-875122DB01C7}" type="presParOf" srcId="{2C9C007A-C125-4537-A296-618ABF0C6D7C}" destId="{058059C7-A973-4B54-BBA9-1215034CAEDE}" srcOrd="7" destOrd="0" presId="urn:diagrams.loki3.com/VaryingWidthList+Icon"/>
    <dgm:cxn modelId="{586C4F67-882F-4BB5-84C5-C17B6A4F6898}" type="presParOf" srcId="{2C9C007A-C125-4537-A296-618ABF0C6D7C}" destId="{A6679A04-84C2-467A-9D2C-1D005EAD8B7F}" srcOrd="8" destOrd="0" presId="urn:diagrams.loki3.com/VaryingWidthList+Icon"/>
    <dgm:cxn modelId="{7DD83CEE-DB1E-4B44-B944-48EC5322CC7D}" type="presParOf" srcId="{2C9C007A-C125-4537-A296-618ABF0C6D7C}" destId="{CB91752D-09C2-4044-8861-C147747F59D6}" srcOrd="9" destOrd="0" presId="urn:diagrams.loki3.com/VaryingWidthList+Icon"/>
    <dgm:cxn modelId="{51FDB9AF-8B2E-4EDC-B12D-F3503F48A835}" type="presParOf" srcId="{2C9C007A-C125-4537-A296-618ABF0C6D7C}" destId="{65936448-E506-4F6B-BD70-62BCEBE47EF4}" srcOrd="10" destOrd="0" presId="urn:diagrams.loki3.com/VaryingWidthList+Icon"/>
    <dgm:cxn modelId="{27B2CBA8-BC7F-49FC-BABE-1FB99CCB65C0}" type="presParOf" srcId="{2C9C007A-C125-4537-A296-618ABF0C6D7C}" destId="{F87B87C5-01F3-44C5-B522-88F3295769E1}" srcOrd="11" destOrd="0" presId="urn:diagrams.loki3.com/VaryingWidthList+Icon"/>
    <dgm:cxn modelId="{DEF7FE76-EA03-4AD5-8E68-FDF182EEEF1E}" type="presParOf" srcId="{2C9C007A-C125-4537-A296-618ABF0C6D7C}" destId="{D4A418EA-3C8A-40E7-94A7-940CBCCC8948}" srcOrd="12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F17F2-E85D-487B-BB34-A8E5863E38F3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9FA3-A982-40DC-9B53-0CFD98A83A58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574380" cy="276542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11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Development Services for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Clients with Disabilities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334000"/>
            <a:ext cx="5502275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60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 Overview Major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Disability Types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848600" cy="4876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Physical </a:t>
            </a:r>
            <a:r>
              <a:rPr lang="en-US" b="1" dirty="0" smtClean="0"/>
              <a:t>Disabilities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Mobility </a:t>
            </a:r>
            <a:r>
              <a:rPr lang="en-US" b="1" dirty="0" smtClean="0"/>
              <a:t>impairment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Communication </a:t>
            </a:r>
            <a:r>
              <a:rPr lang="en-US" b="1" dirty="0" smtClean="0"/>
              <a:t>disorders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Speech </a:t>
            </a:r>
            <a:r>
              <a:rPr lang="en-US" b="1" dirty="0" smtClean="0"/>
              <a:t>disorder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Language </a:t>
            </a:r>
            <a:r>
              <a:rPr lang="en-US" b="1" dirty="0" smtClean="0"/>
              <a:t>disorder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Hearing </a:t>
            </a:r>
            <a:r>
              <a:rPr lang="en-US" b="1" dirty="0" smtClean="0"/>
              <a:t>disorder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Central auditory processing </a:t>
            </a:r>
            <a:r>
              <a:rPr lang="en-US" b="1" dirty="0" smtClean="0"/>
              <a:t>disorders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Vision </a:t>
            </a:r>
            <a:r>
              <a:rPr lang="en-US" b="1" dirty="0" smtClean="0"/>
              <a:t>impairments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Low </a:t>
            </a:r>
            <a:r>
              <a:rPr lang="en-US" b="1" dirty="0" smtClean="0"/>
              <a:t>vision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Legal </a:t>
            </a:r>
            <a:r>
              <a:rPr lang="en-US" b="1" dirty="0" smtClean="0"/>
              <a:t>blindness</a:t>
            </a:r>
          </a:p>
          <a:p>
            <a:pPr marL="0" indent="0">
              <a:buNone/>
            </a:pPr>
            <a:r>
              <a:rPr lang="en-US" b="1" dirty="0"/>
              <a:t>Mental Disorders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Mental Illness or Psychiatric </a:t>
            </a:r>
            <a:r>
              <a:rPr lang="en-US" b="1" dirty="0" smtClean="0"/>
              <a:t>Disabilities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Intellectual or Cognitive </a:t>
            </a:r>
            <a:r>
              <a:rPr lang="en-US" b="1" dirty="0" smtClean="0"/>
              <a:t>Impairments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Learning disabilities</a:t>
            </a:r>
          </a:p>
        </p:txBody>
      </p:sp>
    </p:spTree>
    <p:extLst>
      <p:ext uri="{BB962C8B-B14F-4D97-AF65-F5344CB8AC3E}">
        <p14:creationId xmlns:p14="http://schemas.microsoft.com/office/powerpoint/2010/main" val="339938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Disability Etiquette Tips when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Delivering Career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7361"/>
            <a:ext cx="8382000" cy="44410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Person First </a:t>
            </a:r>
            <a:r>
              <a:rPr lang="en-US" b="1" dirty="0" smtClean="0"/>
              <a:t>Language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Situational </a:t>
            </a:r>
            <a:r>
              <a:rPr lang="en-US" b="1" dirty="0" smtClean="0"/>
              <a:t>Etiquette Considerations: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General Tips for Communicating </a:t>
            </a:r>
            <a:r>
              <a:rPr lang="en-US" b="1" dirty="0" smtClean="0"/>
              <a:t>with People </a:t>
            </a:r>
            <a:r>
              <a:rPr lang="en-US" b="1" dirty="0"/>
              <a:t>with Disabilities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When </a:t>
            </a:r>
            <a:r>
              <a:rPr lang="en-US" b="1" dirty="0"/>
              <a:t>introduced to a person with </a:t>
            </a:r>
            <a:r>
              <a:rPr lang="en-US" b="1" dirty="0" smtClean="0"/>
              <a:t>a disability</a:t>
            </a:r>
            <a:r>
              <a:rPr lang="en-US" b="1" dirty="0"/>
              <a:t>, it is appropriate to offer to </a:t>
            </a:r>
            <a:r>
              <a:rPr lang="en-US" b="1" dirty="0" smtClean="0"/>
              <a:t>shake hands</a:t>
            </a:r>
            <a:r>
              <a:rPr lang="en-US" b="1" dirty="0"/>
              <a:t>. People with limited hand use </a:t>
            </a:r>
            <a:r>
              <a:rPr lang="en-US" b="1" dirty="0" smtClean="0"/>
              <a:t>or who </a:t>
            </a:r>
            <a:r>
              <a:rPr lang="en-US" b="1" dirty="0"/>
              <a:t>wear an artificial limb can usually </a:t>
            </a:r>
            <a:r>
              <a:rPr lang="en-US" b="1" dirty="0" smtClean="0"/>
              <a:t>shake hands</a:t>
            </a:r>
            <a:r>
              <a:rPr lang="en-US" b="1" dirty="0"/>
              <a:t>. (Shaking hands with the left hand </a:t>
            </a:r>
            <a:r>
              <a:rPr lang="en-US" b="1" dirty="0" smtClean="0"/>
              <a:t>is an </a:t>
            </a:r>
            <a:r>
              <a:rPr lang="en-US" b="1" dirty="0"/>
              <a:t>acceptable greeting.)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Do </a:t>
            </a:r>
            <a:r>
              <a:rPr lang="en-US" b="1" dirty="0"/>
              <a:t>offer assistance, and wait until </a:t>
            </a:r>
            <a:r>
              <a:rPr lang="en-US" b="1" dirty="0" smtClean="0"/>
              <a:t>the offer </a:t>
            </a:r>
            <a:r>
              <a:rPr lang="en-US" b="1" dirty="0"/>
              <a:t>is accepted. Then listen to or </a:t>
            </a:r>
            <a:r>
              <a:rPr lang="en-US" b="1" dirty="0" smtClean="0"/>
              <a:t>ask for </a:t>
            </a:r>
            <a:r>
              <a:rPr lang="en-US" b="1" dirty="0"/>
              <a:t>instructions. Be fine with rejection </a:t>
            </a:r>
            <a:r>
              <a:rPr lang="en-US" b="1" dirty="0" smtClean="0"/>
              <a:t>if assistance </a:t>
            </a:r>
            <a:r>
              <a:rPr lang="en-US" b="1" dirty="0"/>
              <a:t>isn’t needed</a:t>
            </a:r>
            <a:r>
              <a:rPr lang="en-US" b="1" dirty="0" smtClean="0"/>
              <a:t>. 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Treat </a:t>
            </a:r>
            <a:r>
              <a:rPr lang="en-US" b="1" dirty="0"/>
              <a:t>adults as adults. Address people </a:t>
            </a:r>
            <a:r>
              <a:rPr lang="en-US" b="1" dirty="0" smtClean="0"/>
              <a:t>who have </a:t>
            </a:r>
            <a:r>
              <a:rPr lang="en-US" b="1" dirty="0"/>
              <a:t>disabilities by their first names </a:t>
            </a:r>
            <a:r>
              <a:rPr lang="en-US" b="1" dirty="0" smtClean="0"/>
              <a:t>only when </a:t>
            </a:r>
            <a:r>
              <a:rPr lang="en-US" b="1" dirty="0"/>
              <a:t>extending the same familiarity to </a:t>
            </a:r>
            <a:r>
              <a:rPr lang="en-US" b="1" dirty="0" smtClean="0"/>
              <a:t>all others</a:t>
            </a:r>
            <a:r>
              <a:rPr lang="en-US" b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Relax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898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Getting to Know Your 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Abilities relate to what a client can </a:t>
            </a:r>
            <a:r>
              <a:rPr lang="en-US" sz="2000" b="1" dirty="0" smtClean="0"/>
              <a:t>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Aspirations relate to what a client </a:t>
            </a:r>
            <a:r>
              <a:rPr lang="en-US" sz="2000" b="1" dirty="0" smtClean="0"/>
              <a:t>wants to 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Attitudes relate to how a client </a:t>
            </a:r>
            <a:r>
              <a:rPr lang="en-US" sz="2000" b="1" dirty="0" smtClean="0"/>
              <a:t>feels about </a:t>
            </a:r>
            <a:r>
              <a:rPr lang="en-US" sz="2000" b="1" dirty="0"/>
              <a:t>himself</a:t>
            </a:r>
          </a:p>
        </p:txBody>
      </p:sp>
    </p:spTree>
    <p:extLst>
      <p:ext uri="{BB962C8B-B14F-4D97-AF65-F5344CB8AC3E}">
        <p14:creationId xmlns:p14="http://schemas.microsoft.com/office/powerpoint/2010/main" val="224018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Disability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Disclosure of a disability is very much a </a:t>
            </a:r>
            <a:r>
              <a:rPr lang="en-US" sz="2000" b="1" dirty="0" smtClean="0"/>
              <a:t>personal decision </a:t>
            </a:r>
            <a:r>
              <a:rPr lang="en-US" sz="2000" b="1" dirty="0"/>
              <a:t>by the </a:t>
            </a:r>
            <a:r>
              <a:rPr lang="en-US" sz="2000" b="1" dirty="0" smtClean="0"/>
              <a:t>client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Visible </a:t>
            </a:r>
            <a:r>
              <a:rPr lang="en-US" sz="2000" b="1" dirty="0" smtClean="0"/>
              <a:t>disabilities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Hidden </a:t>
            </a:r>
            <a:r>
              <a:rPr lang="en-US" sz="2000" b="1" dirty="0" smtClean="0"/>
              <a:t>disabilities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3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3058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Program and Physical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Accessibility Strategies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 Service Delivery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Programmatic </a:t>
            </a:r>
            <a:r>
              <a:rPr lang="en-US" sz="2000" b="1" dirty="0" smtClean="0"/>
              <a:t>Accessibility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Staff </a:t>
            </a:r>
            <a:r>
              <a:rPr lang="en-US" sz="2000" b="1" dirty="0" smtClean="0"/>
              <a:t>Knowledge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Accommodation Requests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Service </a:t>
            </a:r>
            <a:r>
              <a:rPr lang="en-US" sz="2000" b="1" dirty="0" smtClean="0"/>
              <a:t>Delivery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General </a:t>
            </a:r>
            <a:r>
              <a:rPr lang="en-US" sz="2000" b="1" dirty="0" smtClean="0"/>
              <a:t>Communications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Technology and </a:t>
            </a:r>
            <a:r>
              <a:rPr lang="en-US" sz="2000" b="1" dirty="0" smtClean="0"/>
              <a:t>Equipment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Evacuation </a:t>
            </a:r>
            <a:r>
              <a:rPr lang="en-US" sz="2000" b="1" dirty="0" smtClean="0"/>
              <a:t>Procedures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Outreach and </a:t>
            </a:r>
            <a:r>
              <a:rPr lang="en-US" sz="2000" b="1" dirty="0" smtClean="0"/>
              <a:t>Marketing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76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5249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Reasonable Accommodation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Process – Why, What and 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Simply put, reasonable </a:t>
            </a:r>
            <a:r>
              <a:rPr lang="en-US" sz="2000" b="1" dirty="0" smtClean="0"/>
              <a:t>accommodations are </a:t>
            </a:r>
            <a:r>
              <a:rPr lang="en-US" sz="2000" b="1" dirty="0"/>
              <a:t>tools provided by employers to </a:t>
            </a:r>
            <a:r>
              <a:rPr lang="en-US" sz="2000" b="1" dirty="0" smtClean="0"/>
              <a:t>enable employees </a:t>
            </a:r>
            <a:r>
              <a:rPr lang="en-US" sz="2000" b="1" dirty="0"/>
              <a:t>to accomplish their jobs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Employer Responsibility in </a:t>
            </a:r>
            <a:r>
              <a:rPr lang="en-US" sz="2000" b="1" dirty="0" smtClean="0"/>
              <a:t>Providing Accommodations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Documentation of Need </a:t>
            </a:r>
            <a:r>
              <a:rPr lang="en-US" sz="2000" b="1" dirty="0" smtClean="0"/>
              <a:t>for Accommodation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48550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5724"/>
            <a:ext cx="73725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Reasonable Accommodation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Process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Step1</a:t>
            </a:r>
            <a:r>
              <a:rPr lang="en-US" sz="2000" b="1" dirty="0"/>
              <a:t>: Identify the barriers caused </a:t>
            </a:r>
            <a:r>
              <a:rPr lang="en-US" sz="2000" b="1" dirty="0" smtClean="0"/>
              <a:t>by the </a:t>
            </a:r>
            <a:r>
              <a:rPr lang="en-US" sz="2000" b="1" dirty="0"/>
              <a:t>disability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Step </a:t>
            </a:r>
            <a:r>
              <a:rPr lang="en-US" sz="2000" b="1" dirty="0"/>
              <a:t>2: Identify </a:t>
            </a:r>
            <a:r>
              <a:rPr lang="en-US" sz="2000" b="1" dirty="0" smtClean="0"/>
              <a:t>possible accommodations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Step </a:t>
            </a:r>
            <a:r>
              <a:rPr lang="en-US" sz="2000" b="1" dirty="0"/>
              <a:t>3: Implement </a:t>
            </a:r>
            <a:r>
              <a:rPr lang="en-US" sz="2000" b="1" dirty="0" smtClean="0"/>
              <a:t>the accommodation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Step </a:t>
            </a:r>
            <a:r>
              <a:rPr lang="en-US" sz="2000" b="1" dirty="0"/>
              <a:t>4: Monitor </a:t>
            </a:r>
            <a:r>
              <a:rPr lang="en-US" sz="2000" b="1" dirty="0" smtClean="0"/>
              <a:t>accommodation effectiveness</a:t>
            </a:r>
            <a:r>
              <a:rPr lang="en-US" sz="2000" b="1" dirty="0"/>
              <a:t>, change if necessary</a:t>
            </a:r>
          </a:p>
        </p:txBody>
      </p:sp>
    </p:spTree>
    <p:extLst>
      <p:ext uri="{BB962C8B-B14F-4D97-AF65-F5344CB8AC3E}">
        <p14:creationId xmlns:p14="http://schemas.microsoft.com/office/powerpoint/2010/main" val="975145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4487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Reasonable Accommodation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7448755" cy="4051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Retaining </a:t>
            </a:r>
            <a:r>
              <a:rPr lang="en-US" b="1" dirty="0"/>
              <a:t>valuable employees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Improving </a:t>
            </a:r>
            <a:r>
              <a:rPr lang="en-US" b="1" dirty="0"/>
              <a:t>productivity and morale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Reducing </a:t>
            </a:r>
            <a:r>
              <a:rPr lang="en-US" b="1" dirty="0"/>
              <a:t>worker’s compensation </a:t>
            </a:r>
            <a:r>
              <a:rPr lang="en-US" b="1" dirty="0" smtClean="0"/>
              <a:t>and training </a:t>
            </a:r>
            <a:r>
              <a:rPr lang="en-US" b="1" dirty="0"/>
              <a:t>costs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Improving </a:t>
            </a:r>
            <a:r>
              <a:rPr lang="en-US" b="1" dirty="0"/>
              <a:t>company </a:t>
            </a:r>
            <a:r>
              <a:rPr lang="en-US" b="1" dirty="0" smtClean="0"/>
              <a:t>diversity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Improved </a:t>
            </a:r>
            <a:r>
              <a:rPr lang="en-US" b="1" dirty="0"/>
              <a:t>interactions with co-workers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Increased </a:t>
            </a:r>
            <a:r>
              <a:rPr lang="en-US" b="1" dirty="0"/>
              <a:t>overall company </a:t>
            </a:r>
            <a:r>
              <a:rPr lang="en-US" b="1" dirty="0" smtClean="0"/>
              <a:t>morale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Increased </a:t>
            </a:r>
            <a:r>
              <a:rPr lang="en-US" b="1" dirty="0"/>
              <a:t>overall company diversity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Improved </a:t>
            </a:r>
            <a:r>
              <a:rPr lang="en-US" b="1" dirty="0"/>
              <a:t>interactions with customers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Increased </a:t>
            </a:r>
            <a:r>
              <a:rPr lang="en-US" b="1" dirty="0"/>
              <a:t>workplace safety and attendance</a:t>
            </a:r>
          </a:p>
        </p:txBody>
      </p:sp>
    </p:spTree>
    <p:extLst>
      <p:ext uri="{BB962C8B-B14F-4D97-AF65-F5344CB8AC3E}">
        <p14:creationId xmlns:p14="http://schemas.microsoft.com/office/powerpoint/2010/main" val="308840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84767968"/>
              </p:ext>
            </p:extLst>
          </p:nvPr>
        </p:nvGraphicFramePr>
        <p:xfrm>
          <a:off x="762000" y="1397000"/>
          <a:ext cx="77724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94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Overview and History of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Major Disability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Individuals with </a:t>
            </a:r>
            <a:r>
              <a:rPr lang="en-US" sz="2000" b="1" dirty="0" smtClean="0"/>
              <a:t>Disabilities Education </a:t>
            </a:r>
            <a:r>
              <a:rPr lang="en-US" sz="2000" b="1" dirty="0"/>
              <a:t>Act (IDEA)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Rehabilitation </a:t>
            </a:r>
            <a:r>
              <a:rPr lang="en-US" sz="2000" b="1" dirty="0"/>
              <a:t>Act of </a:t>
            </a:r>
            <a:r>
              <a:rPr lang="en-US" sz="2000" b="1" dirty="0" smtClean="0"/>
              <a:t>1973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The </a:t>
            </a:r>
            <a:r>
              <a:rPr lang="en-US" sz="2000" b="1" dirty="0"/>
              <a:t>Genetic </a:t>
            </a:r>
            <a:r>
              <a:rPr lang="en-US" sz="2000" b="1" dirty="0" smtClean="0"/>
              <a:t>Information Nondiscrimination </a:t>
            </a:r>
            <a:r>
              <a:rPr lang="en-US" sz="2000" b="1" dirty="0"/>
              <a:t>Act of </a:t>
            </a:r>
            <a:r>
              <a:rPr lang="en-US" sz="2000" b="1" dirty="0" smtClean="0"/>
              <a:t>2008 (</a:t>
            </a:r>
            <a:r>
              <a:rPr lang="en-US" sz="2000" b="1" dirty="0"/>
              <a:t>GINA)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Americans </a:t>
            </a:r>
            <a:r>
              <a:rPr lang="en-US" sz="2000" b="1" dirty="0"/>
              <a:t>with Disabilities </a:t>
            </a:r>
            <a:r>
              <a:rPr lang="en-US" sz="2000" b="1" dirty="0" smtClean="0"/>
              <a:t>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Americans </a:t>
            </a:r>
            <a:r>
              <a:rPr lang="en-US" sz="2000" b="1" dirty="0"/>
              <a:t>with Disabilities </a:t>
            </a:r>
            <a:r>
              <a:rPr lang="en-US" sz="2000" b="1" dirty="0" smtClean="0"/>
              <a:t>Act Amendment </a:t>
            </a:r>
            <a:r>
              <a:rPr lang="en-US" sz="2000" b="1" dirty="0"/>
              <a:t>Act (ADAAA)</a:t>
            </a:r>
          </a:p>
        </p:txBody>
      </p:sp>
    </p:spTree>
    <p:extLst>
      <p:ext uri="{BB962C8B-B14F-4D97-AF65-F5344CB8AC3E}">
        <p14:creationId xmlns:p14="http://schemas.microsoft.com/office/powerpoint/2010/main" val="269248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299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Definition of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524955" cy="49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Individual </a:t>
            </a:r>
            <a:r>
              <a:rPr lang="en-US" sz="2000" b="1" dirty="0"/>
              <a:t>must meet at least </a:t>
            </a:r>
            <a:r>
              <a:rPr lang="en-US" sz="2000" b="1" dirty="0" smtClean="0"/>
              <a:t>one of </a:t>
            </a:r>
            <a:r>
              <a:rPr lang="en-US" sz="2000" b="1" dirty="0"/>
              <a:t>three tests</a:t>
            </a:r>
            <a:r>
              <a:rPr lang="en-US" sz="2000" b="1" dirty="0" smtClean="0"/>
              <a:t>:</a:t>
            </a:r>
          </a:p>
          <a:p>
            <a:pPr marL="0" indent="0">
              <a:buNone/>
            </a:pPr>
            <a:r>
              <a:rPr lang="en-US" sz="2000" b="1" dirty="0"/>
              <a:t>1. Has a physical or mental impairment </a:t>
            </a:r>
            <a:r>
              <a:rPr lang="en-US" sz="2000" b="1" dirty="0" smtClean="0"/>
              <a:t>that substantially </a:t>
            </a:r>
            <a:r>
              <a:rPr lang="en-US" sz="2000" b="1" dirty="0"/>
              <a:t>limits one or more major </a:t>
            </a:r>
            <a:r>
              <a:rPr lang="en-US" sz="2000" b="1" dirty="0" smtClean="0"/>
              <a:t>life activities</a:t>
            </a:r>
            <a:r>
              <a:rPr lang="en-US" sz="2000" b="1" dirty="0"/>
              <a:t>. </a:t>
            </a:r>
          </a:p>
          <a:p>
            <a:pPr marL="0" indent="0">
              <a:buNone/>
            </a:pPr>
            <a:r>
              <a:rPr lang="en-US" sz="2000" b="1" dirty="0" smtClean="0"/>
              <a:t>2</a:t>
            </a:r>
            <a:r>
              <a:rPr lang="en-US" sz="2000" b="1" dirty="0"/>
              <a:t>. Has a record or history of such </a:t>
            </a:r>
            <a:r>
              <a:rPr lang="en-US" sz="2000" b="1" dirty="0" smtClean="0"/>
              <a:t>an impairment</a:t>
            </a:r>
            <a:r>
              <a:rPr lang="en-US" sz="2000" b="1" dirty="0"/>
              <a:t>, even if a disability is </a:t>
            </a:r>
            <a:r>
              <a:rPr lang="en-US" sz="2000" b="1" dirty="0" smtClean="0"/>
              <a:t>mitigated by </a:t>
            </a:r>
            <a:r>
              <a:rPr lang="en-US" sz="2000" b="1" dirty="0"/>
              <a:t>medication (e.g. mental illness) or is </a:t>
            </a:r>
            <a:r>
              <a:rPr lang="en-US" sz="2000" b="1" dirty="0" smtClean="0"/>
              <a:t>in remission </a:t>
            </a:r>
            <a:r>
              <a:rPr lang="en-US" sz="2000" b="1" dirty="0"/>
              <a:t>(e.g. cancer).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3</a:t>
            </a:r>
            <a:r>
              <a:rPr lang="en-US" sz="2000" b="1" dirty="0"/>
              <a:t>. Is perceived or regarded as having such </a:t>
            </a:r>
            <a:r>
              <a:rPr lang="en-US" sz="2000" b="1" dirty="0" smtClean="0"/>
              <a:t>an impairment</a:t>
            </a:r>
            <a:r>
              <a:rPr lang="en-US" sz="2000" b="1" dirty="0"/>
              <a:t>. For example, if an </a:t>
            </a:r>
            <a:r>
              <a:rPr lang="en-US" sz="2000" b="1" dirty="0" smtClean="0"/>
              <a:t>individual is </a:t>
            </a:r>
            <a:r>
              <a:rPr lang="en-US" sz="2000" b="1" dirty="0"/>
              <a:t>mistakenly assumed to have a </a:t>
            </a:r>
            <a:r>
              <a:rPr lang="en-US" sz="2000" b="1" dirty="0" smtClean="0"/>
              <a:t>disability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3269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8001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Potential Barriers to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7361"/>
            <a:ext cx="8001000" cy="4288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1. A tight job market, which is even </a:t>
            </a:r>
            <a:r>
              <a:rPr lang="en-US" b="1" dirty="0" smtClean="0"/>
              <a:t>tougher for </a:t>
            </a:r>
            <a:r>
              <a:rPr lang="en-US" b="1" dirty="0"/>
              <a:t>job seekers with disabilities</a:t>
            </a:r>
          </a:p>
          <a:p>
            <a:pPr marL="0" indent="0">
              <a:buNone/>
            </a:pPr>
            <a:r>
              <a:rPr lang="en-US" b="1" dirty="0"/>
              <a:t>2. Employer attitudes and misconceptions</a:t>
            </a:r>
          </a:p>
          <a:p>
            <a:pPr marL="0" indent="0">
              <a:buNone/>
            </a:pPr>
            <a:r>
              <a:rPr lang="en-US" b="1" dirty="0"/>
              <a:t>3. Social </a:t>
            </a:r>
            <a:r>
              <a:rPr lang="en-US" b="1" dirty="0" smtClean="0"/>
              <a:t>stigma</a:t>
            </a:r>
          </a:p>
          <a:p>
            <a:pPr marL="0" indent="0">
              <a:buNone/>
            </a:pPr>
            <a:r>
              <a:rPr lang="en-US" b="1" dirty="0"/>
              <a:t>4. Inadequate or absent </a:t>
            </a:r>
            <a:r>
              <a:rPr lang="en-US" b="1" dirty="0" smtClean="0"/>
              <a:t>workplace accommodations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5. An individual’s attitudes and awareness</a:t>
            </a:r>
          </a:p>
          <a:p>
            <a:pPr marL="0" indent="0">
              <a:buNone/>
            </a:pPr>
            <a:r>
              <a:rPr lang="en-US" b="1" dirty="0"/>
              <a:t>6. Functional limitations due to the disability</a:t>
            </a:r>
          </a:p>
          <a:p>
            <a:pPr marL="0" indent="0">
              <a:buNone/>
            </a:pPr>
            <a:r>
              <a:rPr lang="en-US" b="1" dirty="0"/>
              <a:t>7. Low educational attainment, job skills </a:t>
            </a:r>
            <a:r>
              <a:rPr lang="en-US" b="1" dirty="0" smtClean="0"/>
              <a:t>and experience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8. Inadequate workforce or </a:t>
            </a:r>
            <a:r>
              <a:rPr lang="en-US" b="1" dirty="0" smtClean="0"/>
              <a:t>career development </a:t>
            </a:r>
            <a:r>
              <a:rPr lang="en-US" b="1" dirty="0"/>
              <a:t>services</a:t>
            </a:r>
          </a:p>
          <a:p>
            <a:pPr marL="0" indent="0">
              <a:buNone/>
            </a:pPr>
            <a:r>
              <a:rPr lang="en-US" b="1" dirty="0"/>
              <a:t>9. Insufficient of financial </a:t>
            </a:r>
            <a:r>
              <a:rPr lang="en-US" b="1" dirty="0" smtClean="0"/>
              <a:t>resources </a:t>
            </a:r>
          </a:p>
          <a:p>
            <a:pPr marL="0" indent="0">
              <a:buNone/>
            </a:pPr>
            <a:r>
              <a:rPr lang="en-US" b="1" dirty="0" smtClean="0"/>
              <a:t>10</a:t>
            </a:r>
            <a:r>
              <a:rPr lang="en-US" b="1" dirty="0"/>
              <a:t>. Lack of a support system</a:t>
            </a:r>
          </a:p>
        </p:txBody>
      </p:sp>
    </p:spTree>
    <p:extLst>
      <p:ext uri="{BB962C8B-B14F-4D97-AF65-F5344CB8AC3E}">
        <p14:creationId xmlns:p14="http://schemas.microsoft.com/office/powerpoint/2010/main" val="98266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924800" cy="1229276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Questions to consider when providing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services to clients with disabilities.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361"/>
            <a:ext cx="72963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1. What barriers will my client </a:t>
            </a:r>
            <a:r>
              <a:rPr lang="en-US" sz="2000" b="1" dirty="0" smtClean="0"/>
              <a:t>experience while </a:t>
            </a:r>
            <a:r>
              <a:rPr lang="en-US" sz="2000" b="1" dirty="0"/>
              <a:t>obtaining services?</a:t>
            </a:r>
          </a:p>
          <a:p>
            <a:pPr marL="0" indent="0">
              <a:buNone/>
            </a:pPr>
            <a:r>
              <a:rPr lang="en-US" sz="2000" b="1" dirty="0"/>
              <a:t>2. What barriers might s/he </a:t>
            </a:r>
            <a:r>
              <a:rPr lang="en-US" sz="2000" b="1" dirty="0" smtClean="0"/>
              <a:t>experience during </a:t>
            </a:r>
            <a:r>
              <a:rPr lang="en-US" sz="2000" b="1" dirty="0"/>
              <a:t>the job search process?</a:t>
            </a:r>
          </a:p>
          <a:p>
            <a:pPr marL="0" indent="0">
              <a:buNone/>
            </a:pPr>
            <a:r>
              <a:rPr lang="en-US" sz="2000" b="1" dirty="0"/>
              <a:t>3. What barriers might s/he experience in </a:t>
            </a:r>
            <a:r>
              <a:rPr lang="en-US" sz="2000" b="1" dirty="0" smtClean="0"/>
              <a:t>the workplace</a:t>
            </a:r>
            <a:r>
              <a:rPr lang="en-US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35939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80772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Employer Fears and Misconceptions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“They can’t perform the job as well.”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“They will be absent or tardy to work a lot</a:t>
            </a:r>
            <a:r>
              <a:rPr lang="en-US" sz="2000" b="1" dirty="0" smtClean="0"/>
              <a:t>.”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“Worker’s Compensation rates </a:t>
            </a:r>
            <a:r>
              <a:rPr lang="en-US" sz="2000" b="1" dirty="0" smtClean="0"/>
              <a:t>will increase</a:t>
            </a:r>
            <a:r>
              <a:rPr lang="en-US" sz="2000" b="1" dirty="0"/>
              <a:t>.”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“</a:t>
            </a:r>
            <a:r>
              <a:rPr lang="en-US" sz="2000" b="1" dirty="0"/>
              <a:t>Reasonable accommodations will </a:t>
            </a:r>
            <a:r>
              <a:rPr lang="en-US" sz="2000" b="1" dirty="0" smtClean="0"/>
              <a:t>be expensive!”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 can’t fire an employee with a </a:t>
            </a:r>
            <a:r>
              <a:rPr lang="en-US" sz="2000" b="1" dirty="0" smtClean="0"/>
              <a:t>disability if </a:t>
            </a:r>
            <a:r>
              <a:rPr lang="en-US" sz="2000" b="1" dirty="0"/>
              <a:t>s/he doesn’t perform.”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“</a:t>
            </a:r>
            <a:r>
              <a:rPr lang="en-US" sz="2000" b="1" dirty="0"/>
              <a:t>Hiring a worker with a disability </a:t>
            </a:r>
            <a:r>
              <a:rPr lang="en-US" sz="2000" b="1" dirty="0" smtClean="0"/>
              <a:t>will scare </a:t>
            </a:r>
            <a:r>
              <a:rPr lang="en-US" sz="2000" b="1" dirty="0"/>
              <a:t>my customers.”</a:t>
            </a:r>
          </a:p>
        </p:txBody>
      </p:sp>
    </p:spTree>
    <p:extLst>
      <p:ext uri="{BB962C8B-B14F-4D97-AF65-F5344CB8AC3E}">
        <p14:creationId xmlns:p14="http://schemas.microsoft.com/office/powerpoint/2010/main" val="223397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2999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Barriers Resulting from the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Client’s Self-Perception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953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Client may initially </a:t>
            </a:r>
            <a:r>
              <a:rPr lang="en-US" b="1" dirty="0"/>
              <a:t>be reluctant to disclose </a:t>
            </a:r>
            <a:r>
              <a:rPr lang="en-US" b="1" dirty="0" smtClean="0"/>
              <a:t>their disability status.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Additional </a:t>
            </a:r>
            <a:r>
              <a:rPr lang="en-US" b="1" dirty="0"/>
              <a:t>areas </a:t>
            </a:r>
            <a:r>
              <a:rPr lang="en-US" b="1" dirty="0" smtClean="0"/>
              <a:t>that </a:t>
            </a:r>
            <a:r>
              <a:rPr lang="en-US" b="1" dirty="0"/>
              <a:t>may be </a:t>
            </a:r>
            <a:r>
              <a:rPr lang="en-US" b="1" dirty="0" smtClean="0"/>
              <a:t>negatively impacting </a:t>
            </a:r>
            <a:r>
              <a:rPr lang="en-US" b="1" dirty="0"/>
              <a:t>the client include: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Fear </a:t>
            </a:r>
            <a:r>
              <a:rPr lang="en-US" b="1" dirty="0"/>
              <a:t>of failure and rejection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Lack </a:t>
            </a:r>
            <a:r>
              <a:rPr lang="en-US" b="1" dirty="0"/>
              <a:t>understanding of accommodations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Lack </a:t>
            </a:r>
            <a:r>
              <a:rPr lang="en-US" b="1" dirty="0"/>
              <a:t>of job </a:t>
            </a:r>
            <a:r>
              <a:rPr lang="en-US" b="1" dirty="0" smtClean="0"/>
              <a:t>skills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Difficulty with personal and </a:t>
            </a:r>
            <a:r>
              <a:rPr lang="en-US" b="1" dirty="0" smtClean="0"/>
              <a:t>professional boundaries</a:t>
            </a:r>
            <a:endParaRPr lang="en-US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Fear </a:t>
            </a:r>
            <a:r>
              <a:rPr lang="en-US" b="1" dirty="0"/>
              <a:t>of relapse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Failure </a:t>
            </a:r>
            <a:r>
              <a:rPr lang="en-US" b="1" dirty="0"/>
              <a:t>to obtain treatment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And</a:t>
            </a:r>
            <a:r>
              <a:rPr lang="en-US" b="1" dirty="0"/>
              <a:t>, lack of resources</a:t>
            </a:r>
          </a:p>
        </p:txBody>
      </p:sp>
    </p:spTree>
    <p:extLst>
      <p:ext uri="{BB962C8B-B14F-4D97-AF65-F5344CB8AC3E}">
        <p14:creationId xmlns:p14="http://schemas.microsoft.com/office/powerpoint/2010/main" val="384503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773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Barriers Resulting from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Functional Limitations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1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Functional limitations </a:t>
            </a:r>
            <a:r>
              <a:rPr lang="en-US" b="1" dirty="0" smtClean="0"/>
              <a:t>are restrictions </a:t>
            </a:r>
            <a:r>
              <a:rPr lang="en-US" b="1" dirty="0"/>
              <a:t>in performing major life activities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Functional limitations may make it difficult for </a:t>
            </a:r>
            <a:r>
              <a:rPr lang="en-US" b="1" dirty="0" smtClean="0"/>
              <a:t>a person </a:t>
            </a:r>
            <a:r>
              <a:rPr lang="en-US" b="1" dirty="0"/>
              <a:t>to: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Concentrate</a:t>
            </a:r>
            <a:endParaRPr lang="en-US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Learn </a:t>
            </a:r>
            <a:r>
              <a:rPr lang="en-US" b="1" dirty="0"/>
              <a:t>and remember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Screen </a:t>
            </a:r>
            <a:r>
              <a:rPr lang="en-US" b="1" dirty="0"/>
              <a:t>out stimuli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Perform </a:t>
            </a:r>
            <a:r>
              <a:rPr lang="en-US" b="1" dirty="0"/>
              <a:t>physical tasks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Handle </a:t>
            </a:r>
            <a:r>
              <a:rPr lang="en-US" b="1" dirty="0"/>
              <a:t>multiple tasks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Interact </a:t>
            </a:r>
            <a:r>
              <a:rPr lang="en-US" b="1" dirty="0"/>
              <a:t>with others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Handle </a:t>
            </a:r>
            <a:r>
              <a:rPr lang="en-US" b="1" dirty="0"/>
              <a:t>criticism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Respond </a:t>
            </a:r>
            <a:r>
              <a:rPr lang="en-US" b="1" dirty="0"/>
              <a:t>to change</a:t>
            </a:r>
          </a:p>
        </p:txBody>
      </p:sp>
    </p:spTree>
    <p:extLst>
      <p:ext uri="{BB962C8B-B14F-4D97-AF65-F5344CB8AC3E}">
        <p14:creationId xmlns:p14="http://schemas.microsoft.com/office/powerpoint/2010/main" val="399778775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81</TotalTime>
  <Words>876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Courier New</vt:lpstr>
      <vt:lpstr>Trebuchet MS</vt:lpstr>
      <vt:lpstr>Verdana</vt:lpstr>
      <vt:lpstr>Wingdings</vt:lpstr>
      <vt:lpstr>Wingdings 2</vt:lpstr>
      <vt:lpstr>Theme1</vt:lpstr>
      <vt:lpstr>Chapter 11 Career Development Services for Clients with Disabilities</vt:lpstr>
      <vt:lpstr>Learning Objectives</vt:lpstr>
      <vt:lpstr>Overview and History of Major Disability Laws</vt:lpstr>
      <vt:lpstr>Definition of Disability</vt:lpstr>
      <vt:lpstr>Potential Barriers to Employment</vt:lpstr>
      <vt:lpstr>Questions to consider when providing services to clients with disabilities.</vt:lpstr>
      <vt:lpstr>Employer Fears and Misconceptions</vt:lpstr>
      <vt:lpstr>Barriers Resulting from the Client’s Self-Perception</vt:lpstr>
      <vt:lpstr>Barriers Resulting from Functional Limitations</vt:lpstr>
      <vt:lpstr>An Overview Major Disability Types</vt:lpstr>
      <vt:lpstr>Disability Etiquette Tips when Delivering Career Services</vt:lpstr>
      <vt:lpstr>Getting to Know Your Client</vt:lpstr>
      <vt:lpstr>Disability Disclosure</vt:lpstr>
      <vt:lpstr>Program and Physical Accessibility Strategies in Service Delivery</vt:lpstr>
      <vt:lpstr>Reasonable Accommodation Process – Why, What and How</vt:lpstr>
      <vt:lpstr>Reasonable Accommodation Process</vt:lpstr>
      <vt:lpstr>Reasonable Accommodation Benefits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Shirley</dc:creator>
  <cp:lastModifiedBy>MaryAnn Powell</cp:lastModifiedBy>
  <cp:revision>8</cp:revision>
  <dcterms:created xsi:type="dcterms:W3CDTF">2017-08-18T04:18:27Z</dcterms:created>
  <dcterms:modified xsi:type="dcterms:W3CDTF">2017-09-19T13:53:01Z</dcterms:modified>
</cp:coreProperties>
</file>