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EE6589-BDA3-4185-B148-2B87DAD33863}" type="doc">
      <dgm:prSet loTypeId="urn:diagrams.loki3.com/VaryingWidthList+Icon" loCatId="list" qsTypeId="urn:microsoft.com/office/officeart/2005/8/quickstyle/3d1" qsCatId="3D" csTypeId="urn:microsoft.com/office/officeart/2005/8/colors/colorful1" csCatId="colorful" phldr="1"/>
      <dgm:spPr/>
    </dgm:pt>
    <dgm:pt modelId="{A6C64744-6AE3-46F8-985E-93AD5258D945}">
      <dgm:prSet phldrT="[Text]"/>
      <dgm:spPr/>
      <dgm:t>
        <a:bodyPr/>
        <a:lstStyle/>
        <a:p>
          <a:r>
            <a:rPr lang="en-US" b="1" dirty="0" smtClean="0"/>
            <a:t>1. Define workforce development and how it differs from education and economic development.</a:t>
          </a:r>
          <a:endParaRPr lang="en-US" dirty="0"/>
        </a:p>
      </dgm:t>
    </dgm:pt>
    <dgm:pt modelId="{B880C3E3-A1D8-4548-B398-E15CDBE731A2}" type="parTrans" cxnId="{5896A189-9994-440C-8E48-64E8F9C6DC62}">
      <dgm:prSet/>
      <dgm:spPr/>
      <dgm:t>
        <a:bodyPr/>
        <a:lstStyle/>
        <a:p>
          <a:endParaRPr lang="en-US"/>
        </a:p>
      </dgm:t>
    </dgm:pt>
    <dgm:pt modelId="{16D85D86-9223-4AC1-8E49-06CD76B9673F}" type="sibTrans" cxnId="{5896A189-9994-440C-8E48-64E8F9C6DC62}">
      <dgm:prSet/>
      <dgm:spPr/>
      <dgm:t>
        <a:bodyPr/>
        <a:lstStyle/>
        <a:p>
          <a:endParaRPr lang="en-US"/>
        </a:p>
      </dgm:t>
    </dgm:pt>
    <dgm:pt modelId="{03943BCC-E27A-498D-B0AE-EF90ACE7BFAA}">
      <dgm:prSet/>
      <dgm:spPr/>
      <dgm:t>
        <a:bodyPr/>
        <a:lstStyle/>
        <a:p>
          <a:r>
            <a:rPr lang="en-US" b="1" dirty="0" smtClean="0"/>
            <a:t>2. Explain the history and structure of the workforce development system.</a:t>
          </a:r>
          <a:endParaRPr lang="en-US" b="1" dirty="0"/>
        </a:p>
      </dgm:t>
    </dgm:pt>
    <dgm:pt modelId="{C2646310-D0EA-4089-9BF3-2115BE8A1126}" type="parTrans" cxnId="{AD178DE2-B834-4EF3-8129-DBFA6F25D884}">
      <dgm:prSet/>
      <dgm:spPr/>
      <dgm:t>
        <a:bodyPr/>
        <a:lstStyle/>
        <a:p>
          <a:endParaRPr lang="en-US"/>
        </a:p>
      </dgm:t>
    </dgm:pt>
    <dgm:pt modelId="{DA4518DB-78AA-4E2E-9D52-F610D8019053}" type="sibTrans" cxnId="{AD178DE2-B834-4EF3-8129-DBFA6F25D884}">
      <dgm:prSet/>
      <dgm:spPr/>
      <dgm:t>
        <a:bodyPr/>
        <a:lstStyle/>
        <a:p>
          <a:endParaRPr lang="en-US"/>
        </a:p>
      </dgm:t>
    </dgm:pt>
    <dgm:pt modelId="{71CF9484-2F02-4E01-86B9-FA184641B147}">
      <dgm:prSet/>
      <dgm:spPr/>
      <dgm:t>
        <a:bodyPr/>
        <a:lstStyle/>
        <a:p>
          <a:r>
            <a:rPr lang="en-US" b="1" dirty="0" smtClean="0"/>
            <a:t>3. Identify and describe current federal, state, and local workforce development legislation, programs, and their funding sources.</a:t>
          </a:r>
          <a:endParaRPr lang="en-US" b="1" dirty="0"/>
        </a:p>
      </dgm:t>
    </dgm:pt>
    <dgm:pt modelId="{2652DFDC-21D7-41CA-A98C-4BCB9F119770}" type="parTrans" cxnId="{4E3CD642-CDD3-46AF-9900-3E3B85B3611F}">
      <dgm:prSet/>
      <dgm:spPr/>
      <dgm:t>
        <a:bodyPr/>
        <a:lstStyle/>
        <a:p>
          <a:endParaRPr lang="en-US"/>
        </a:p>
      </dgm:t>
    </dgm:pt>
    <dgm:pt modelId="{ED77CED2-BB9E-461E-87AE-EC7589AFCCF8}" type="sibTrans" cxnId="{4E3CD642-CDD3-46AF-9900-3E3B85B3611F}">
      <dgm:prSet/>
      <dgm:spPr/>
      <dgm:t>
        <a:bodyPr/>
        <a:lstStyle/>
        <a:p>
          <a:endParaRPr lang="en-US"/>
        </a:p>
      </dgm:t>
    </dgm:pt>
    <dgm:pt modelId="{5F6D1564-E3BA-4062-AFBA-DCA11DBFBC12}">
      <dgm:prSet/>
      <dgm:spPr/>
      <dgm:t>
        <a:bodyPr/>
        <a:lstStyle/>
        <a:p>
          <a:r>
            <a:rPr lang="en-US" b="1" dirty="0" smtClean="0"/>
            <a:t>4. Review applicable laws related to delivering workforce development services.</a:t>
          </a:r>
          <a:endParaRPr lang="en-US" b="1" dirty="0"/>
        </a:p>
      </dgm:t>
    </dgm:pt>
    <dgm:pt modelId="{FB7D5CA8-445C-4E1E-B822-3DF7C3ECE939}" type="parTrans" cxnId="{A964AE3E-E98E-4633-81C5-BEC6F5984B8D}">
      <dgm:prSet/>
      <dgm:spPr/>
      <dgm:t>
        <a:bodyPr/>
        <a:lstStyle/>
        <a:p>
          <a:endParaRPr lang="en-US"/>
        </a:p>
      </dgm:t>
    </dgm:pt>
    <dgm:pt modelId="{D7750E49-D959-4105-91D6-8854A62E8931}" type="sibTrans" cxnId="{A964AE3E-E98E-4633-81C5-BEC6F5984B8D}">
      <dgm:prSet/>
      <dgm:spPr/>
      <dgm:t>
        <a:bodyPr/>
        <a:lstStyle/>
        <a:p>
          <a:endParaRPr lang="en-US"/>
        </a:p>
      </dgm:t>
    </dgm:pt>
    <dgm:pt modelId="{C829E8AB-67E7-474B-A254-ADD84CD49607}" type="pres">
      <dgm:prSet presAssocID="{23EE6589-BDA3-4185-B148-2B87DAD33863}" presName="Name0" presStyleCnt="0">
        <dgm:presLayoutVars>
          <dgm:resizeHandles/>
        </dgm:presLayoutVars>
      </dgm:prSet>
      <dgm:spPr/>
    </dgm:pt>
    <dgm:pt modelId="{43DEEE73-F023-46B3-AAAD-2FE2041ED775}" type="pres">
      <dgm:prSet presAssocID="{A6C64744-6AE3-46F8-985E-93AD5258D945}" presName="text" presStyleLbl="node1" presStyleIdx="0" presStyleCnt="4" custScaleX="1411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53E0EE-D0FD-45A4-BBDD-0B71D3D84C10}" type="pres">
      <dgm:prSet presAssocID="{16D85D86-9223-4AC1-8E49-06CD76B9673F}" presName="space" presStyleCnt="0"/>
      <dgm:spPr/>
    </dgm:pt>
    <dgm:pt modelId="{EA98256C-D028-407F-86E5-3032899BC509}" type="pres">
      <dgm:prSet presAssocID="{03943BCC-E27A-498D-B0AE-EF90ACE7BFAA}" presName="text" presStyleLbl="node1" presStyleIdx="1" presStyleCnt="4" custScaleX="1763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8E336A-9A09-4B0A-83ED-CD818BA5175F}" type="pres">
      <dgm:prSet presAssocID="{DA4518DB-78AA-4E2E-9D52-F610D8019053}" presName="space" presStyleCnt="0"/>
      <dgm:spPr/>
    </dgm:pt>
    <dgm:pt modelId="{562AEDBE-D9B5-4C74-9C82-08ED123D6319}" type="pres">
      <dgm:prSet presAssocID="{71CF9484-2F02-4E01-86B9-FA184641B147}" presName="text" presStyleLbl="node1" presStyleIdx="2" presStyleCnt="4" custScaleX="1007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D94EC-1A31-46DB-B619-97E9F750453A}" type="pres">
      <dgm:prSet presAssocID="{ED77CED2-BB9E-461E-87AE-EC7589AFCCF8}" presName="space" presStyleCnt="0"/>
      <dgm:spPr/>
    </dgm:pt>
    <dgm:pt modelId="{8CE9E902-529D-4147-A3D7-1599D548E91E}" type="pres">
      <dgm:prSet presAssocID="{5F6D1564-E3BA-4062-AFBA-DCA11DBFBC12}" presName="text" presStyleLbl="node1" presStyleIdx="3" presStyleCnt="4" custScaleX="151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FDD83F-A6F6-46CE-80C4-19F0C503358A}" type="presOf" srcId="{A6C64744-6AE3-46F8-985E-93AD5258D945}" destId="{43DEEE73-F023-46B3-AAAD-2FE2041ED775}" srcOrd="0" destOrd="0" presId="urn:diagrams.loki3.com/VaryingWidthList+Icon"/>
    <dgm:cxn modelId="{61C106C3-B433-492E-A53F-CB979C7A7EF9}" type="presOf" srcId="{23EE6589-BDA3-4185-B148-2B87DAD33863}" destId="{C829E8AB-67E7-474B-A254-ADD84CD49607}" srcOrd="0" destOrd="0" presId="urn:diagrams.loki3.com/VaryingWidthList+Icon"/>
    <dgm:cxn modelId="{A964AE3E-E98E-4633-81C5-BEC6F5984B8D}" srcId="{23EE6589-BDA3-4185-B148-2B87DAD33863}" destId="{5F6D1564-E3BA-4062-AFBA-DCA11DBFBC12}" srcOrd="3" destOrd="0" parTransId="{FB7D5CA8-445C-4E1E-B822-3DF7C3ECE939}" sibTransId="{D7750E49-D959-4105-91D6-8854A62E8931}"/>
    <dgm:cxn modelId="{5896A189-9994-440C-8E48-64E8F9C6DC62}" srcId="{23EE6589-BDA3-4185-B148-2B87DAD33863}" destId="{A6C64744-6AE3-46F8-985E-93AD5258D945}" srcOrd="0" destOrd="0" parTransId="{B880C3E3-A1D8-4548-B398-E15CDBE731A2}" sibTransId="{16D85D86-9223-4AC1-8E49-06CD76B9673F}"/>
    <dgm:cxn modelId="{F06B25D4-A70F-4523-88BE-F2D0DB4F5AC0}" type="presOf" srcId="{03943BCC-E27A-498D-B0AE-EF90ACE7BFAA}" destId="{EA98256C-D028-407F-86E5-3032899BC509}" srcOrd="0" destOrd="0" presId="urn:diagrams.loki3.com/VaryingWidthList+Icon"/>
    <dgm:cxn modelId="{AD178DE2-B834-4EF3-8129-DBFA6F25D884}" srcId="{23EE6589-BDA3-4185-B148-2B87DAD33863}" destId="{03943BCC-E27A-498D-B0AE-EF90ACE7BFAA}" srcOrd="1" destOrd="0" parTransId="{C2646310-D0EA-4089-9BF3-2115BE8A1126}" sibTransId="{DA4518DB-78AA-4E2E-9D52-F610D8019053}"/>
    <dgm:cxn modelId="{4E3CD642-CDD3-46AF-9900-3E3B85B3611F}" srcId="{23EE6589-BDA3-4185-B148-2B87DAD33863}" destId="{71CF9484-2F02-4E01-86B9-FA184641B147}" srcOrd="2" destOrd="0" parTransId="{2652DFDC-21D7-41CA-A98C-4BCB9F119770}" sibTransId="{ED77CED2-BB9E-461E-87AE-EC7589AFCCF8}"/>
    <dgm:cxn modelId="{6FFBF412-5157-4A7B-8AFD-E9D593987770}" type="presOf" srcId="{71CF9484-2F02-4E01-86B9-FA184641B147}" destId="{562AEDBE-D9B5-4C74-9C82-08ED123D6319}" srcOrd="0" destOrd="0" presId="urn:diagrams.loki3.com/VaryingWidthList+Icon"/>
    <dgm:cxn modelId="{2A0EE17A-8C66-4555-89F3-9D552026B702}" type="presOf" srcId="{5F6D1564-E3BA-4062-AFBA-DCA11DBFBC12}" destId="{8CE9E902-529D-4147-A3D7-1599D548E91E}" srcOrd="0" destOrd="0" presId="urn:diagrams.loki3.com/VaryingWidthList+Icon"/>
    <dgm:cxn modelId="{03A8C9B6-978D-4380-BD3E-D233FEBA62F2}" type="presParOf" srcId="{C829E8AB-67E7-474B-A254-ADD84CD49607}" destId="{43DEEE73-F023-46B3-AAAD-2FE2041ED775}" srcOrd="0" destOrd="0" presId="urn:diagrams.loki3.com/VaryingWidthList+Icon"/>
    <dgm:cxn modelId="{54A2734A-508D-44D1-8ED5-7E94F52C3F02}" type="presParOf" srcId="{C829E8AB-67E7-474B-A254-ADD84CD49607}" destId="{5753E0EE-D0FD-45A4-BBDD-0B71D3D84C10}" srcOrd="1" destOrd="0" presId="urn:diagrams.loki3.com/VaryingWidthList+Icon"/>
    <dgm:cxn modelId="{871FE9E9-834F-4E5F-9C8E-1BCC8020E467}" type="presParOf" srcId="{C829E8AB-67E7-474B-A254-ADD84CD49607}" destId="{EA98256C-D028-407F-86E5-3032899BC509}" srcOrd="2" destOrd="0" presId="urn:diagrams.loki3.com/VaryingWidthList+Icon"/>
    <dgm:cxn modelId="{40E63F02-8D24-4EB7-9BCD-EE96CB9C3475}" type="presParOf" srcId="{C829E8AB-67E7-474B-A254-ADD84CD49607}" destId="{DC8E336A-9A09-4B0A-83ED-CD818BA5175F}" srcOrd="3" destOrd="0" presId="urn:diagrams.loki3.com/VaryingWidthList+Icon"/>
    <dgm:cxn modelId="{1BB33169-97D3-4EDE-B677-5A51935F7ADC}" type="presParOf" srcId="{C829E8AB-67E7-474B-A254-ADD84CD49607}" destId="{562AEDBE-D9B5-4C74-9C82-08ED123D6319}" srcOrd="4" destOrd="0" presId="urn:diagrams.loki3.com/VaryingWidthList+Icon"/>
    <dgm:cxn modelId="{35667391-FC30-414F-996F-A4908E4651D1}" type="presParOf" srcId="{C829E8AB-67E7-474B-A254-ADD84CD49607}" destId="{E27D94EC-1A31-46DB-B619-97E9F750453A}" srcOrd="5" destOrd="0" presId="urn:diagrams.loki3.com/VaryingWidthList+Icon"/>
    <dgm:cxn modelId="{7C46F014-6018-4B90-98F0-77CA19DFB4AC}" type="presParOf" srcId="{C829E8AB-67E7-474B-A254-ADD84CD49607}" destId="{8CE9E902-529D-4147-A3D7-1599D548E91E}" srcOrd="6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1A743-2983-45B6-9D0C-09D30EAC3E1A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93C8B-3626-4CA2-A266-D511E76BDF27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09800"/>
            <a:ext cx="7117180" cy="2079625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Chapter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14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Workforce and Career Development History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334000"/>
            <a:ext cx="4968875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65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125113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Workforce Innovation and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Opportunity Act of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07361"/>
            <a:ext cx="8001000" cy="42886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The following points capture the </a:t>
            </a:r>
            <a:r>
              <a:rPr lang="en-US" b="1" dirty="0"/>
              <a:t>crux of </a:t>
            </a:r>
            <a:r>
              <a:rPr lang="en-US" b="1" dirty="0" smtClean="0"/>
              <a:t>the changes</a:t>
            </a:r>
            <a:r>
              <a:rPr lang="en-US" b="1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Increases </a:t>
            </a:r>
            <a:r>
              <a:rPr lang="en-US" b="1" dirty="0"/>
              <a:t>the focus on serving the </a:t>
            </a:r>
            <a:r>
              <a:rPr lang="en-US" b="1" dirty="0" smtClean="0"/>
              <a:t>most vulnerable </a:t>
            </a:r>
            <a:r>
              <a:rPr lang="en-US" b="1" dirty="0"/>
              <a:t>workers—low-income </a:t>
            </a:r>
            <a:r>
              <a:rPr lang="en-US" b="1" dirty="0" smtClean="0"/>
              <a:t>adults and </a:t>
            </a:r>
            <a:r>
              <a:rPr lang="en-US" b="1" dirty="0"/>
              <a:t>youth who have limited skills, </a:t>
            </a:r>
            <a:r>
              <a:rPr lang="en-US" b="1" dirty="0" smtClean="0"/>
              <a:t>lack work </a:t>
            </a:r>
            <a:r>
              <a:rPr lang="en-US" b="1" dirty="0"/>
              <a:t>experience, and face other barriers </a:t>
            </a:r>
            <a:r>
              <a:rPr lang="en-US" b="1" dirty="0" smtClean="0"/>
              <a:t>to economic </a:t>
            </a:r>
            <a:r>
              <a:rPr lang="en-US" b="1" dirty="0"/>
              <a:t>success;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Expands </a:t>
            </a:r>
            <a:r>
              <a:rPr lang="en-US" b="1" dirty="0"/>
              <a:t>education and </a:t>
            </a:r>
            <a:r>
              <a:rPr lang="en-US" b="1" dirty="0" smtClean="0"/>
              <a:t>training options </a:t>
            </a:r>
            <a:r>
              <a:rPr lang="en-US" b="1" dirty="0"/>
              <a:t>to help participants access </a:t>
            </a:r>
            <a:r>
              <a:rPr lang="en-US" b="1" dirty="0" smtClean="0"/>
              <a:t>good jobs </a:t>
            </a:r>
            <a:r>
              <a:rPr lang="en-US" b="1" dirty="0"/>
              <a:t>and advance in their careers;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Helps </a:t>
            </a:r>
            <a:r>
              <a:rPr lang="en-US" b="1" dirty="0"/>
              <a:t>disadvantaged and </a:t>
            </a:r>
            <a:r>
              <a:rPr lang="en-US" b="1" dirty="0" smtClean="0"/>
              <a:t>unemployed adults </a:t>
            </a:r>
            <a:r>
              <a:rPr lang="en-US" b="1" dirty="0"/>
              <a:t>and youth earn while they </a:t>
            </a:r>
            <a:r>
              <a:rPr lang="en-US" b="1" dirty="0" smtClean="0"/>
              <a:t>learn through </a:t>
            </a:r>
            <a:r>
              <a:rPr lang="en-US" b="1" dirty="0"/>
              <a:t>support services and </a:t>
            </a:r>
            <a:r>
              <a:rPr lang="en-US" b="1" dirty="0" smtClean="0"/>
              <a:t>effective employment-based </a:t>
            </a:r>
            <a:r>
              <a:rPr lang="en-US" b="1" dirty="0"/>
              <a:t>activities;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Aligns </a:t>
            </a:r>
            <a:r>
              <a:rPr lang="en-US" b="1" dirty="0"/>
              <a:t>planning and </a:t>
            </a:r>
            <a:r>
              <a:rPr lang="en-US" b="1" dirty="0" smtClean="0"/>
              <a:t>accountability policies </a:t>
            </a:r>
            <a:r>
              <a:rPr lang="en-US" b="1" dirty="0"/>
              <a:t>across core programs to </a:t>
            </a:r>
            <a:r>
              <a:rPr lang="en-US" b="1" dirty="0" smtClean="0"/>
              <a:t>support more </a:t>
            </a:r>
            <a:r>
              <a:rPr lang="en-US" b="1" dirty="0"/>
              <a:t>unified approaches to serving </a:t>
            </a:r>
            <a:r>
              <a:rPr lang="en-US" b="1" dirty="0" smtClean="0"/>
              <a:t>low-income, low-skilled </a:t>
            </a:r>
            <a:r>
              <a:rPr lang="en-US" b="1" dirty="0"/>
              <a:t>individuals.</a:t>
            </a:r>
          </a:p>
        </p:txBody>
      </p:sp>
    </p:spTree>
    <p:extLst>
      <p:ext uri="{BB962C8B-B14F-4D97-AF65-F5344CB8AC3E}">
        <p14:creationId xmlns:p14="http://schemas.microsoft.com/office/powerpoint/2010/main" val="25790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125113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Workforce Innovation and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Opportunity Act of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4410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A few </a:t>
            </a:r>
            <a:r>
              <a:rPr lang="en-US" sz="2000" b="1" dirty="0" smtClean="0"/>
              <a:t>of the </a:t>
            </a:r>
            <a:r>
              <a:rPr lang="en-US" sz="2000" b="1" dirty="0"/>
              <a:t>major </a:t>
            </a:r>
            <a:r>
              <a:rPr lang="en-US" sz="2000" b="1" dirty="0" smtClean="0"/>
              <a:t>changes: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Adult and Dislocated Worker </a:t>
            </a:r>
            <a:r>
              <a:rPr lang="en-US" sz="2000" b="1" dirty="0" smtClean="0"/>
              <a:t>Programs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Credential </a:t>
            </a:r>
            <a:r>
              <a:rPr lang="en-US" sz="1800" b="1" dirty="0" smtClean="0"/>
              <a:t>rate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Skills </a:t>
            </a:r>
            <a:r>
              <a:rPr lang="en-US" sz="1800" b="1" dirty="0" smtClean="0"/>
              <a:t>gain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No sequence of services</a:t>
            </a:r>
            <a:endParaRPr lang="en-US" sz="18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Youth </a:t>
            </a:r>
            <a:r>
              <a:rPr lang="en-US" sz="2000" b="1" dirty="0" smtClean="0"/>
              <a:t>Programs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Placement employment, education </a:t>
            </a:r>
            <a:r>
              <a:rPr lang="en-US" sz="1800" b="1" dirty="0" smtClean="0"/>
              <a:t>or Training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Median </a:t>
            </a:r>
            <a:r>
              <a:rPr lang="en-US" sz="1800" b="1" dirty="0" smtClean="0"/>
              <a:t>earnings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Skills </a:t>
            </a:r>
            <a:r>
              <a:rPr lang="en-US" sz="1800" b="1" dirty="0" smtClean="0"/>
              <a:t>gain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Low-income definition</a:t>
            </a:r>
            <a:endParaRPr lang="en-US" sz="18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731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820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Structure of Current Public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Workforce Development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848600" cy="47244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/>
              <a:t>American Job Center </a:t>
            </a:r>
            <a:r>
              <a:rPr lang="en-US" sz="2000" b="1" dirty="0" smtClean="0"/>
              <a:t>System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American Job </a:t>
            </a:r>
            <a:r>
              <a:rPr lang="en-US" sz="2000" b="1" dirty="0" smtClean="0"/>
              <a:t>Center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Jobs for Veterans </a:t>
            </a:r>
            <a:r>
              <a:rPr lang="en-US" sz="2000" b="1" dirty="0" smtClean="0"/>
              <a:t>Act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Department of </a:t>
            </a:r>
            <a:r>
              <a:rPr lang="en-US" sz="2000" b="1" dirty="0" smtClean="0"/>
              <a:t>Vocational Rehabilitation </a:t>
            </a:r>
            <a:r>
              <a:rPr lang="en-US" sz="2000" b="1" dirty="0"/>
              <a:t>(DVR</a:t>
            </a:r>
            <a:r>
              <a:rPr lang="en-US" sz="2000" b="1" dirty="0" smtClean="0"/>
              <a:t>)</a:t>
            </a:r>
          </a:p>
          <a:p>
            <a:pPr marL="0" indent="0">
              <a:buNone/>
            </a:pPr>
            <a:r>
              <a:rPr lang="en-US" sz="2000" b="1" dirty="0"/>
              <a:t>Employment and Training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Apprenticeship programs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Employment </a:t>
            </a:r>
            <a:r>
              <a:rPr lang="en-US" sz="2000" b="1" dirty="0" smtClean="0"/>
              <a:t>Networks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WIOA - Eligible Training </a:t>
            </a:r>
            <a:r>
              <a:rPr lang="en-US" sz="2000" b="1" dirty="0" smtClean="0"/>
              <a:t>Providers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Native American </a:t>
            </a:r>
            <a:r>
              <a:rPr lang="en-US" sz="2000" b="1" dirty="0" smtClean="0"/>
              <a:t>programs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Job Corps </a:t>
            </a:r>
            <a:r>
              <a:rPr lang="en-US" sz="2000" b="1" dirty="0" smtClean="0"/>
              <a:t>centers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National Farmworkers </a:t>
            </a:r>
            <a:r>
              <a:rPr lang="en-US" sz="2000" b="1" dirty="0" smtClean="0"/>
              <a:t>program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Older Work Program (SCSEP</a:t>
            </a:r>
            <a:r>
              <a:rPr lang="en-US" sz="2000" b="1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007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125113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Workforce System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543800" cy="46481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Community </a:t>
            </a:r>
            <a:r>
              <a:rPr lang="en-US" sz="2000" b="1" dirty="0" smtClean="0"/>
              <a:t>Colleges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Trade Adjustment </a:t>
            </a:r>
            <a:r>
              <a:rPr lang="en-US" sz="2000" b="1" dirty="0" smtClean="0"/>
              <a:t>Assistance Community </a:t>
            </a:r>
            <a:r>
              <a:rPr lang="en-US" sz="2000" b="1" dirty="0"/>
              <a:t>College and </a:t>
            </a:r>
            <a:r>
              <a:rPr lang="en-US" sz="2000" b="1" dirty="0" smtClean="0"/>
              <a:t>Career Training </a:t>
            </a:r>
            <a:r>
              <a:rPr lang="en-US" sz="2000" b="1" dirty="0"/>
              <a:t>(TAACCCT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Online Skills </a:t>
            </a:r>
            <a:r>
              <a:rPr lang="en-US" sz="2000" b="1" dirty="0" smtClean="0"/>
              <a:t>Academy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Public </a:t>
            </a:r>
            <a:r>
              <a:rPr lang="en-US" sz="2000" b="1" dirty="0" smtClean="0"/>
              <a:t>Libraries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Temporary Assistance to </a:t>
            </a:r>
            <a:r>
              <a:rPr lang="en-US" sz="2000" b="1" dirty="0" smtClean="0"/>
              <a:t>Needy Families </a:t>
            </a:r>
            <a:r>
              <a:rPr lang="en-US" sz="2000" b="1" dirty="0"/>
              <a:t>(TANF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US Department of Vet </a:t>
            </a:r>
            <a:r>
              <a:rPr lang="en-US" sz="2000" b="1" dirty="0" smtClean="0"/>
              <a:t>Affairs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Workforce Development </a:t>
            </a:r>
            <a:r>
              <a:rPr lang="en-US" sz="2000" b="1" dirty="0" smtClean="0"/>
              <a:t>Board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err="1" smtClean="0"/>
              <a:t>YouthBuild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67642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Key Laws That Protect the Rights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of the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American Worker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1"/>
            <a:ext cx="75438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Laws </a:t>
            </a:r>
            <a:r>
              <a:rPr lang="en-US" b="1" dirty="0"/>
              <a:t>Enforced by US </a:t>
            </a:r>
            <a:r>
              <a:rPr lang="en-US" b="1" dirty="0" smtClean="0"/>
              <a:t>Equal Employment Opportunity Commission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Sections 501 and 505 of the </a:t>
            </a:r>
            <a:r>
              <a:rPr lang="en-US" b="1" dirty="0" smtClean="0"/>
              <a:t>Rehabilitation Act </a:t>
            </a:r>
            <a:r>
              <a:rPr lang="en-US" b="1" dirty="0"/>
              <a:t>of </a:t>
            </a:r>
            <a:r>
              <a:rPr lang="en-US" b="1" dirty="0" smtClean="0"/>
              <a:t>1973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Sections 102 and 103 of the Civil Rights </a:t>
            </a:r>
            <a:r>
              <a:rPr lang="en-US" b="1" dirty="0" smtClean="0"/>
              <a:t>Act of 1991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Pregnancy Discrimination Act of </a:t>
            </a:r>
            <a:r>
              <a:rPr lang="en-US" b="1" dirty="0" smtClean="0"/>
              <a:t>1978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Equal Pay Act of 1963 (EPA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Age Discrimination in Employment </a:t>
            </a:r>
            <a:r>
              <a:rPr lang="en-US" b="1" dirty="0" smtClean="0"/>
              <a:t>Act of </a:t>
            </a:r>
            <a:r>
              <a:rPr lang="en-US" b="1" dirty="0"/>
              <a:t>1967 (ADEA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Title I of the Americans with </a:t>
            </a:r>
            <a:r>
              <a:rPr lang="en-US" b="1" dirty="0" smtClean="0"/>
              <a:t>Disabilities Act </a:t>
            </a:r>
            <a:r>
              <a:rPr lang="en-US" b="1" dirty="0"/>
              <a:t>of 1990 (ADA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Americans with Disabilities </a:t>
            </a:r>
            <a:r>
              <a:rPr lang="en-US" b="1" dirty="0" smtClean="0"/>
              <a:t>Act Amendments </a:t>
            </a:r>
            <a:r>
              <a:rPr lang="en-US" b="1" dirty="0"/>
              <a:t>Act of 2008 (ADAAA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Genetic </a:t>
            </a:r>
            <a:r>
              <a:rPr lang="en-US" b="1" dirty="0" smtClean="0"/>
              <a:t>Information Nondiscrimination </a:t>
            </a:r>
            <a:r>
              <a:rPr lang="en-US" b="1" dirty="0"/>
              <a:t>Act of 2008 (GINA</a:t>
            </a:r>
            <a:r>
              <a:rPr lang="en-US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Equality Act</a:t>
            </a:r>
          </a:p>
        </p:txBody>
      </p:sp>
    </p:spTree>
    <p:extLst>
      <p:ext uri="{BB962C8B-B14F-4D97-AF65-F5344CB8AC3E}">
        <p14:creationId xmlns:p14="http://schemas.microsoft.com/office/powerpoint/2010/main" val="4289078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75724"/>
            <a:ext cx="78486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Laws Enforced by the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US Department 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of Labor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Fair Labor Standards Act (FLSA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Occupational Safety and Health Act (OSH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Employee Retirement Income </a:t>
            </a:r>
            <a:r>
              <a:rPr lang="en-US" sz="2000" b="1" dirty="0" smtClean="0"/>
              <a:t>Security Act </a:t>
            </a:r>
            <a:r>
              <a:rPr lang="en-US" sz="2000" b="1" dirty="0"/>
              <a:t>of 1973 (ERISA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Health Insurance Portability </a:t>
            </a:r>
            <a:r>
              <a:rPr lang="en-US" sz="2000" b="1" dirty="0" smtClean="0"/>
              <a:t>&amp; Accountability </a:t>
            </a:r>
            <a:r>
              <a:rPr lang="en-US" sz="2000" b="1" dirty="0"/>
              <a:t>Act of 1996 (HIPAA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The Family and Medical Leave Act (FMLA</a:t>
            </a:r>
            <a:r>
              <a:rPr lang="en-US" sz="2000" b="1" dirty="0" smtClean="0"/>
              <a:t>) 1993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Veterans’ </a:t>
            </a:r>
            <a:r>
              <a:rPr lang="en-US" sz="2000" b="1" dirty="0" smtClean="0"/>
              <a:t>Preference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41010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48755" cy="92447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Learning Objectives</a:t>
            </a:r>
            <a:endParaRPr lang="en-US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04299040"/>
              </p:ext>
            </p:extLst>
          </p:nvPr>
        </p:nvGraphicFramePr>
        <p:xfrm>
          <a:off x="685800" y="1752600"/>
          <a:ext cx="7620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3347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486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Differentiating Workforce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Development from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1"/>
            <a:ext cx="7696200" cy="4648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Workforce </a:t>
            </a:r>
            <a:r>
              <a:rPr lang="en-US" sz="2000" b="1" dirty="0"/>
              <a:t>development is </a:t>
            </a:r>
            <a:r>
              <a:rPr lang="en-US" sz="2000" b="1" dirty="0" smtClean="0"/>
              <a:t>a government-funded </a:t>
            </a:r>
            <a:r>
              <a:rPr lang="en-US" sz="2000" b="1" dirty="0"/>
              <a:t>system that </a:t>
            </a:r>
            <a:r>
              <a:rPr lang="en-US" sz="2000" b="1" dirty="0" smtClean="0"/>
              <a:t>prepares people </a:t>
            </a:r>
            <a:r>
              <a:rPr lang="en-US" sz="2000" b="1" dirty="0"/>
              <a:t>for and helps them go to work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Education </a:t>
            </a:r>
            <a:r>
              <a:rPr lang="en-US" sz="2000" b="1" dirty="0"/>
              <a:t>system is an important part </a:t>
            </a:r>
            <a:r>
              <a:rPr lang="en-US" sz="2000" b="1" dirty="0" smtClean="0"/>
              <a:t>of the </a:t>
            </a:r>
            <a:r>
              <a:rPr lang="en-US" sz="2000" b="1" dirty="0"/>
              <a:t>workforce development system</a:t>
            </a:r>
            <a:r>
              <a:rPr lang="en-US" sz="2000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Stakeholders in the workforce system </a:t>
            </a:r>
            <a:r>
              <a:rPr lang="en-US" sz="2000" b="1" dirty="0" smtClean="0"/>
              <a:t>include: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B</a:t>
            </a:r>
            <a:r>
              <a:rPr lang="en-US" sz="1800" b="1" dirty="0" smtClean="0"/>
              <a:t>usiness organizations</a:t>
            </a:r>
            <a:endParaRPr lang="en-US" sz="18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Individual employers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/>
              <a:t>J</a:t>
            </a:r>
            <a:r>
              <a:rPr lang="en-US" sz="1800" b="1" dirty="0" smtClean="0"/>
              <a:t>ob seekers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Public educational institutions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Vocational/skills development providers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395065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6962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Purpose of Workforce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8001000" cy="4724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Workforce development programs </a:t>
            </a:r>
            <a:r>
              <a:rPr lang="en-US" b="1" dirty="0" smtClean="0"/>
              <a:t>provide people </a:t>
            </a:r>
            <a:r>
              <a:rPr lang="en-US" b="1" dirty="0"/>
              <a:t>with the skills, resources, </a:t>
            </a:r>
            <a:r>
              <a:rPr lang="en-US" b="1" dirty="0" smtClean="0"/>
              <a:t>and connections </a:t>
            </a:r>
            <a:r>
              <a:rPr lang="en-US" b="1" dirty="0"/>
              <a:t>they need to </a:t>
            </a:r>
            <a:r>
              <a:rPr lang="en-US" b="1" dirty="0" smtClean="0"/>
              <a:t>make </a:t>
            </a:r>
            <a:r>
              <a:rPr lang="en-US" b="1" dirty="0"/>
              <a:t>a </a:t>
            </a:r>
            <a:r>
              <a:rPr lang="en-US" b="1" dirty="0" smtClean="0"/>
              <a:t>sustainable living</a:t>
            </a:r>
            <a:endParaRPr lang="en-US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Robust </a:t>
            </a:r>
            <a:r>
              <a:rPr lang="en-US" b="1" dirty="0"/>
              <a:t>workforce system </a:t>
            </a:r>
            <a:r>
              <a:rPr lang="en-US" b="1" dirty="0" smtClean="0"/>
              <a:t>includes partners </a:t>
            </a:r>
            <a:r>
              <a:rPr lang="en-US" b="1" dirty="0"/>
              <a:t>that provide a variety of services </a:t>
            </a:r>
            <a:r>
              <a:rPr lang="en-US" b="1" dirty="0" smtClean="0"/>
              <a:t>to address needs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Services such as</a:t>
            </a:r>
            <a:r>
              <a:rPr lang="en-US" b="1" dirty="0" smtClean="0"/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Housing </a:t>
            </a:r>
            <a:r>
              <a:rPr lang="en-US" b="1" dirty="0"/>
              <a:t>assistance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Childcare</a:t>
            </a:r>
            <a:endParaRPr lang="en-US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Substance </a:t>
            </a:r>
            <a:r>
              <a:rPr lang="en-US" b="1" dirty="0"/>
              <a:t>use treatment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Healthcare </a:t>
            </a:r>
            <a:r>
              <a:rPr lang="en-US" b="1" dirty="0"/>
              <a:t>coverage and treatment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Mental </a:t>
            </a:r>
            <a:r>
              <a:rPr lang="en-US" b="1" dirty="0"/>
              <a:t>health treatment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Nutrition</a:t>
            </a:r>
            <a:endParaRPr lang="en-US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Transportation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47414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3820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History and Structure of the US</a:t>
            </a:r>
            <a:b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Workforce Development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01000" cy="4517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Overview </a:t>
            </a:r>
            <a:r>
              <a:rPr lang="en-US" b="1" dirty="0"/>
              <a:t>of the history </a:t>
            </a:r>
            <a:r>
              <a:rPr lang="en-US" b="1" dirty="0" smtClean="0"/>
              <a:t>of the </a:t>
            </a:r>
            <a:r>
              <a:rPr lang="en-US" b="1" dirty="0"/>
              <a:t>workforce development system, from </a:t>
            </a:r>
            <a:r>
              <a:rPr lang="en-US" b="1" dirty="0" smtClean="0"/>
              <a:t>pre-Civil </a:t>
            </a:r>
            <a:r>
              <a:rPr lang="en-US" b="1" dirty="0"/>
              <a:t>War to the current </a:t>
            </a:r>
            <a:r>
              <a:rPr lang="en-US" b="1" dirty="0" smtClean="0"/>
              <a:t>legislation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Roots </a:t>
            </a:r>
            <a:r>
              <a:rPr lang="en-US" b="1" dirty="0"/>
              <a:t>in Education: The Morrill </a:t>
            </a:r>
            <a:r>
              <a:rPr lang="en-US" b="1" dirty="0" smtClean="0"/>
              <a:t>Acts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Establishment of the US </a:t>
            </a:r>
            <a:r>
              <a:rPr lang="en-US" b="1" dirty="0" smtClean="0"/>
              <a:t>Department of Labor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New Deal and the </a:t>
            </a:r>
            <a:r>
              <a:rPr lang="en-US" b="1" dirty="0" smtClean="0"/>
              <a:t>Works Progress Administration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Manpower Development </a:t>
            </a:r>
            <a:r>
              <a:rPr lang="en-US" b="1" dirty="0" smtClean="0"/>
              <a:t>and Training </a:t>
            </a:r>
            <a:r>
              <a:rPr lang="en-US" b="1" dirty="0"/>
              <a:t>Act of </a:t>
            </a:r>
            <a:r>
              <a:rPr lang="en-US" b="1" dirty="0" smtClean="0"/>
              <a:t>1962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Comprehensive </a:t>
            </a:r>
            <a:r>
              <a:rPr lang="en-US" b="1" dirty="0" smtClean="0"/>
              <a:t>Employment and </a:t>
            </a:r>
            <a:r>
              <a:rPr lang="en-US" b="1" dirty="0"/>
              <a:t>Training Act of </a:t>
            </a:r>
            <a:r>
              <a:rPr lang="en-US" b="1" dirty="0" smtClean="0"/>
              <a:t>1973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The Job Training and </a:t>
            </a:r>
            <a:r>
              <a:rPr lang="en-US" b="1" dirty="0" smtClean="0"/>
              <a:t>Partnership Act </a:t>
            </a:r>
            <a:r>
              <a:rPr lang="en-US" b="1" dirty="0"/>
              <a:t>of </a:t>
            </a:r>
            <a:r>
              <a:rPr lang="en-US" b="1" dirty="0" smtClean="0"/>
              <a:t>1983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Workforce Investment Act (WIA) </a:t>
            </a:r>
            <a:r>
              <a:rPr lang="en-US" b="1" dirty="0" smtClean="0"/>
              <a:t>of 1998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7781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125113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Core, Intensive and Training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07361"/>
            <a:ext cx="7696200" cy="43648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Core services included a basic </a:t>
            </a:r>
            <a:r>
              <a:rPr lang="en-US" b="1" dirty="0" smtClean="0"/>
              <a:t>interview and </a:t>
            </a:r>
            <a:r>
              <a:rPr lang="en-US" b="1" dirty="0"/>
              <a:t>review of the jobseeker’s resume</a:t>
            </a:r>
            <a:r>
              <a:rPr lang="en-US" b="1" dirty="0" smtClean="0"/>
              <a:t>, and </a:t>
            </a:r>
            <a:r>
              <a:rPr lang="en-US" b="1" dirty="0"/>
              <a:t>provided some basic job </a:t>
            </a:r>
            <a:r>
              <a:rPr lang="en-US" b="1" dirty="0" smtClean="0"/>
              <a:t>search assistance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Intensive services provided a </a:t>
            </a:r>
            <a:r>
              <a:rPr lang="en-US" b="1" dirty="0" smtClean="0"/>
              <a:t>greater degree </a:t>
            </a:r>
            <a:r>
              <a:rPr lang="en-US" b="1" dirty="0"/>
              <a:t>of assistance to jobseekers </a:t>
            </a:r>
            <a:r>
              <a:rPr lang="en-US" b="1" dirty="0" smtClean="0"/>
              <a:t>unable to </a:t>
            </a:r>
            <a:r>
              <a:rPr lang="en-US" b="1" dirty="0"/>
              <a:t>secure employment with core </a:t>
            </a:r>
            <a:r>
              <a:rPr lang="en-US" b="1" dirty="0" smtClean="0"/>
              <a:t>services alone</a:t>
            </a:r>
            <a:r>
              <a:rPr lang="en-US" b="1" dirty="0"/>
              <a:t>. These services included </a:t>
            </a:r>
            <a:r>
              <a:rPr lang="en-US" b="1" dirty="0" smtClean="0"/>
              <a:t>individual skills </a:t>
            </a:r>
            <a:r>
              <a:rPr lang="en-US" b="1" dirty="0"/>
              <a:t>and financial assessments, </a:t>
            </a:r>
            <a:r>
              <a:rPr lang="en-US" b="1" dirty="0" smtClean="0"/>
              <a:t>career counseling</a:t>
            </a:r>
            <a:r>
              <a:rPr lang="en-US" b="1" dirty="0"/>
              <a:t>, interview skills, and </a:t>
            </a:r>
            <a:r>
              <a:rPr lang="en-US" b="1" dirty="0" smtClean="0"/>
              <a:t>information about </a:t>
            </a:r>
            <a:r>
              <a:rPr lang="en-US" b="1" dirty="0"/>
              <a:t>the local labor market</a:t>
            </a:r>
            <a:r>
              <a:rPr lang="en-US" b="1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Training services were made </a:t>
            </a:r>
            <a:r>
              <a:rPr lang="en-US" b="1" dirty="0" smtClean="0"/>
              <a:t>available to </a:t>
            </a:r>
            <a:r>
              <a:rPr lang="en-US" b="1" dirty="0"/>
              <a:t>those unable to achieve </a:t>
            </a:r>
            <a:r>
              <a:rPr lang="en-US" b="1" dirty="0" smtClean="0"/>
              <a:t>employment through </a:t>
            </a:r>
            <a:r>
              <a:rPr lang="en-US" b="1" dirty="0"/>
              <a:t>core or intensive assistance.</a:t>
            </a:r>
          </a:p>
        </p:txBody>
      </p:sp>
    </p:spTree>
    <p:extLst>
      <p:ext uri="{BB962C8B-B14F-4D97-AF65-F5344CB8AC3E}">
        <p14:creationId xmlns:p14="http://schemas.microsoft.com/office/powerpoint/2010/main" val="3089891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75724"/>
            <a:ext cx="78486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Other Key Concepts from Workforce Investment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Act (WIA)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Serving Two </a:t>
            </a:r>
            <a:r>
              <a:rPr lang="en-US" sz="2000" b="1" dirty="0" smtClean="0"/>
              <a:t>Customers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Employer-Driven Workforce Investment Boards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Tailoring </a:t>
            </a:r>
            <a:r>
              <a:rPr lang="en-US" sz="2000" b="1" dirty="0"/>
              <a:t>Training to Meet </a:t>
            </a:r>
            <a:r>
              <a:rPr lang="en-US" sz="2000" b="1" dirty="0" smtClean="0"/>
              <a:t>Local Economic Needs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Youth </a:t>
            </a:r>
            <a:r>
              <a:rPr lang="en-US" sz="2000" b="1" dirty="0"/>
              <a:t>Programs’ Emphasis </a:t>
            </a:r>
            <a:r>
              <a:rPr lang="en-US" sz="2000" b="1" dirty="0" smtClean="0"/>
              <a:t>on Training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19484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75724"/>
            <a:ext cx="7924800" cy="924475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Brief Overview of WIA: Titles I-V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Title I - Workforce Investment </a:t>
            </a:r>
            <a:r>
              <a:rPr lang="en-US" sz="2000" b="1" dirty="0" smtClean="0"/>
              <a:t>Systems - </a:t>
            </a:r>
            <a:r>
              <a:rPr lang="en-US" sz="2000" b="1" dirty="0"/>
              <a:t>provides job training and related </a:t>
            </a:r>
            <a:r>
              <a:rPr lang="en-US" sz="2000" b="1" dirty="0" smtClean="0"/>
              <a:t>services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Title II - Adult Education and Literacy </a:t>
            </a:r>
            <a:r>
              <a:rPr lang="en-US" sz="2000" b="1" dirty="0" smtClean="0"/>
              <a:t>- provides </a:t>
            </a:r>
            <a:r>
              <a:rPr lang="en-US" sz="2000" b="1" dirty="0"/>
              <a:t>education services to assist </a:t>
            </a:r>
            <a:r>
              <a:rPr lang="en-US" sz="2000" b="1" dirty="0" smtClean="0"/>
              <a:t>adults in </a:t>
            </a:r>
            <a:r>
              <a:rPr lang="en-US" sz="2000" b="1" dirty="0"/>
              <a:t>improving their </a:t>
            </a:r>
            <a:r>
              <a:rPr lang="en-US" sz="2000" b="1" dirty="0" smtClean="0"/>
              <a:t>literacy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Title III - Workforce </a:t>
            </a:r>
            <a:r>
              <a:rPr lang="en-US" sz="2000" b="1" dirty="0" smtClean="0"/>
              <a:t>Investment-Related Activities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Title IV - Rehabilitation Act </a:t>
            </a:r>
            <a:r>
              <a:rPr lang="en-US" sz="2000" b="1" dirty="0" smtClean="0"/>
              <a:t>Amendments of 1998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Title V - General Provisions</a:t>
            </a:r>
          </a:p>
        </p:txBody>
      </p:sp>
    </p:spTree>
    <p:extLst>
      <p:ext uri="{BB962C8B-B14F-4D97-AF65-F5344CB8AC3E}">
        <p14:creationId xmlns:p14="http://schemas.microsoft.com/office/powerpoint/2010/main" val="4274780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Workforce Investment Boards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Local Workforce Investment Board (LWIB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State Workforce Investment Board (SWIB</a:t>
            </a:r>
            <a:r>
              <a:rPr lang="en-US" sz="2000" b="1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The Connection of SWIBs and LWIBs </a:t>
            </a:r>
            <a:r>
              <a:rPr lang="en-US" sz="2000" b="1" dirty="0" smtClean="0"/>
              <a:t>to Department </a:t>
            </a:r>
            <a:r>
              <a:rPr lang="en-US" sz="2000" b="1" dirty="0"/>
              <a:t>of Labor </a:t>
            </a:r>
            <a:r>
              <a:rPr lang="en-US" sz="2000" b="1" dirty="0" smtClean="0"/>
              <a:t>Appropriations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71511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9049</TotalTime>
  <Words>833</Words>
  <Application>Microsoft Office PowerPoint</Application>
  <PresentationFormat>On-screen Show (4:3)</PresentationFormat>
  <Paragraphs>111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Courier New</vt:lpstr>
      <vt:lpstr>Trebuchet MS</vt:lpstr>
      <vt:lpstr>Verdana</vt:lpstr>
      <vt:lpstr>Wingdings</vt:lpstr>
      <vt:lpstr>Wingdings 2</vt:lpstr>
      <vt:lpstr>Theme1</vt:lpstr>
      <vt:lpstr>Chapter 14 Workforce and Career Development History</vt:lpstr>
      <vt:lpstr>Learning Objectives</vt:lpstr>
      <vt:lpstr>Differentiating Workforce Development from Education</vt:lpstr>
      <vt:lpstr>The Purpose of Workforce Development</vt:lpstr>
      <vt:lpstr>The History and Structure of the US Workforce Development System</vt:lpstr>
      <vt:lpstr>Core, Intensive and Training Services</vt:lpstr>
      <vt:lpstr>Other Key Concepts from Workforce Investment Act (WIA)</vt:lpstr>
      <vt:lpstr>Brief Overview of WIA: Titles I-V</vt:lpstr>
      <vt:lpstr>Workforce Investment Boards</vt:lpstr>
      <vt:lpstr>Workforce Innovation and Opportunity Act of 2015</vt:lpstr>
      <vt:lpstr>Workforce Innovation and Opportunity Act of 2015</vt:lpstr>
      <vt:lpstr>Structure of Current Public Workforce Development Programs</vt:lpstr>
      <vt:lpstr>Workforce System Partners</vt:lpstr>
      <vt:lpstr>Key Laws That Protect the Rights of the American Worker</vt:lpstr>
      <vt:lpstr>Laws Enforced by the US Department of Labor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</dc:title>
  <dc:creator>Shirley</dc:creator>
  <cp:lastModifiedBy>MaryAnn Powell</cp:lastModifiedBy>
  <cp:revision>19</cp:revision>
  <dcterms:created xsi:type="dcterms:W3CDTF">2017-08-18T04:20:59Z</dcterms:created>
  <dcterms:modified xsi:type="dcterms:W3CDTF">2017-09-19T13:54:07Z</dcterms:modified>
</cp:coreProperties>
</file>